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92" r:id="rId9"/>
    <p:sldId id="289" r:id="rId10"/>
    <p:sldId id="290" r:id="rId11"/>
    <p:sldId id="261" r:id="rId12"/>
    <p:sldId id="262" r:id="rId13"/>
    <p:sldId id="293" r:id="rId14"/>
    <p:sldId id="291" r:id="rId15"/>
    <p:sldId id="263" r:id="rId16"/>
    <p:sldId id="304" r:id="rId17"/>
    <p:sldId id="305" r:id="rId18"/>
    <p:sldId id="312" r:id="rId19"/>
    <p:sldId id="302" r:id="rId20"/>
    <p:sldId id="294" r:id="rId21"/>
    <p:sldId id="300" r:id="rId22"/>
    <p:sldId id="295" r:id="rId23"/>
    <p:sldId id="296" r:id="rId24"/>
    <p:sldId id="306" r:id="rId25"/>
    <p:sldId id="311" r:id="rId26"/>
    <p:sldId id="307" r:id="rId27"/>
    <p:sldId id="308" r:id="rId28"/>
    <p:sldId id="310" r:id="rId29"/>
    <p:sldId id="309" r:id="rId30"/>
    <p:sldId id="298" r:id="rId31"/>
    <p:sldId id="301" r:id="rId32"/>
    <p:sldId id="303" r:id="rId33"/>
    <p:sldId id="266" r:id="rId34"/>
    <p:sldId id="267" r:id="rId35"/>
    <p:sldId id="268" r:id="rId36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>
      <p:cViewPr varScale="1">
        <p:scale>
          <a:sx n="64" d="100"/>
          <a:sy n="64" d="100"/>
        </p:scale>
        <p:origin x="972" y="78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5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Screen Clipping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222120" y="134280"/>
            <a:ext cx="2818800" cy="893160"/>
          </a:xfrm>
          <a:prstGeom prst="rect">
            <a:avLst/>
          </a:prstGeom>
          <a:ln w="0">
            <a:noFill/>
          </a:ln>
        </p:spPr>
      </p:pic>
      <p:sp>
        <p:nvSpPr>
          <p:cNvPr id="6" name="Slide Number Placeholder 5"/>
          <p:cNvSpPr/>
          <p:nvPr/>
        </p:nvSpPr>
        <p:spPr>
          <a:xfrm>
            <a:off x="10983240" y="6356520"/>
            <a:ext cx="370440" cy="501120"/>
          </a:xfrm>
          <a:prstGeom prst="rect">
            <a:avLst/>
          </a:prstGeom>
          <a:solidFill>
            <a:srgbClr val="9D1D5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67A70A54-5354-4EEA-9FED-EBCE94DCE1E3}" type="slidenum">
              <a:rPr lang="en-IN" sz="1200" b="0" strike="noStrike" spc="-1">
                <a:solidFill>
                  <a:srgbClr val="FFFFFF"/>
                </a:solidFill>
                <a:latin typeface="Calibri" panose="020F0502020204030204"/>
              </a:rPr>
              <a:pPr algn="r">
                <a:lnSpc>
                  <a:spcPct val="100000"/>
                </a:lnSpc>
                <a:buNone/>
              </a:pPr>
              <a:t>‹#›</a:t>
            </a:fld>
            <a:endParaRPr lang="en-IN" sz="1200" b="0" strike="noStrike" spc="-1">
              <a:latin typeface="Arial" panose="020B0604020202020204"/>
            </a:endParaRPr>
          </a:p>
        </p:txBody>
      </p:sp>
      <p:pic>
        <p:nvPicPr>
          <p:cNvPr id="2" name="Picture 7" descr="Screen Clipping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0"/>
            <a:ext cx="12191760" cy="6876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2286720" y="2503440"/>
            <a:ext cx="7772040" cy="95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800" b="0" strike="noStrike" spc="-1">
                <a:solidFill>
                  <a:srgbClr val="000000"/>
                </a:solidFill>
                <a:latin typeface="Calibri Light" panose="020F0302020204030204"/>
              </a:rPr>
              <a:t>Click to edit Master title style</a:t>
            </a:r>
            <a:endParaRPr lang="en-US" sz="4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lnSpc>
                <a:spcPct val="9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 panose="020F0502020204030204"/>
              </a:rPr>
              <a:t>Click to edit the outline text format</a:t>
            </a:r>
          </a:p>
          <a:p>
            <a:pPr marL="864235" lvl="1" indent="-323850">
              <a:lnSpc>
                <a:spcPct val="90000"/>
              </a:lnSpc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 panose="020F0502020204030204"/>
              </a:rPr>
              <a:t>Second Outline Level</a:t>
            </a:r>
          </a:p>
          <a:p>
            <a:pPr marL="1296035" lvl="2" indent="-28829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 panose="020F0502020204030204"/>
              </a:rPr>
              <a:t>Third Outline Level</a:t>
            </a:r>
          </a:p>
          <a:p>
            <a:pPr marL="1727835" lvl="3" indent="-215900">
              <a:lnSpc>
                <a:spcPct val="90000"/>
              </a:lnSpc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 panose="020F0502020204030204"/>
              </a:rPr>
              <a:t>Fourth Outline Level</a:t>
            </a:r>
          </a:p>
          <a:p>
            <a:pPr marL="2160270" lvl="4" indent="-215900">
              <a:lnSpc>
                <a:spcPct val="90000"/>
              </a:lnSpc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 panose="020F0502020204030204"/>
              </a:rPr>
              <a:t>Fifth Outline Level</a:t>
            </a:r>
          </a:p>
          <a:p>
            <a:pPr marL="2592070" lvl="5" indent="-215900">
              <a:lnSpc>
                <a:spcPct val="90000"/>
              </a:lnSpc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 panose="020F0502020204030204"/>
              </a:rPr>
              <a:t>Sixth Outline Level</a:t>
            </a:r>
          </a:p>
          <a:p>
            <a:pPr marL="3023870" lvl="6" indent="-215900">
              <a:lnSpc>
                <a:spcPct val="90000"/>
              </a:lnSpc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 panose="020F0502020204030204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Screen Clipping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222120" y="134280"/>
            <a:ext cx="2818800" cy="893160"/>
          </a:xfrm>
          <a:prstGeom prst="rect">
            <a:avLst/>
          </a:prstGeom>
          <a:ln w="0">
            <a:noFill/>
          </a:ln>
        </p:spPr>
      </p:pic>
      <p:sp>
        <p:nvSpPr>
          <p:cNvPr id="42" name="Slide Number Placeholder 5"/>
          <p:cNvSpPr/>
          <p:nvPr/>
        </p:nvSpPr>
        <p:spPr>
          <a:xfrm>
            <a:off x="10983240" y="6356520"/>
            <a:ext cx="370440" cy="501120"/>
          </a:xfrm>
          <a:prstGeom prst="rect">
            <a:avLst/>
          </a:prstGeom>
          <a:solidFill>
            <a:srgbClr val="9D1D5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2137ADB-1A21-4745-9967-36C3FF52A4A9}" type="slidenum">
              <a:rPr lang="en-IN" sz="1200" b="0" strike="noStrike" spc="-1">
                <a:solidFill>
                  <a:srgbClr val="FFFFFF"/>
                </a:solidFill>
                <a:latin typeface="Calibri" panose="020F0502020204030204"/>
              </a:rPr>
              <a:pPr algn="r">
                <a:lnSpc>
                  <a:spcPct val="100000"/>
                </a:lnSpc>
                <a:buNone/>
              </a:pPr>
              <a:t>‹#›</a:t>
            </a:fld>
            <a:endParaRPr lang="en-IN" sz="1200" b="0" strike="noStrike" spc="-1">
              <a:latin typeface="Arial" panose="020B0604020202020204"/>
            </a:endParaRPr>
          </a:p>
        </p:txBody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285040" cy="114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alibri Light" panose="020F0302020204030204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 panose="020F0502020204030204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 panose="020F0502020204030204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 panose="020F0502020204030204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 panose="020F0502020204030204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 panose="020F0502020204030204"/>
              </a:rPr>
              <a:t>Fifth level</a:t>
            </a:r>
          </a:p>
        </p:txBody>
      </p:sp>
      <p:sp>
        <p:nvSpPr>
          <p:cNvPr id="45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 panose="020F0502020204030204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 panose="020F0502020204030204"/>
              </a:rPr>
              <a:t>&lt;date/time&gt;</a:t>
            </a:r>
            <a:endParaRPr lang="en-IN" sz="1200" b="0" strike="noStrike" spc="-1">
              <a:latin typeface="Times New Roman" panose="02020603050405020304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IN" sz="1400" b="0" strike="noStrike" spc="-1">
                <a:latin typeface="Times New Roman" panose="02020603050405020304"/>
              </a:defRPr>
            </a:lvl1pPr>
          </a:lstStyle>
          <a:p>
            <a:pPr algn="ctr">
              <a:buNone/>
            </a:pPr>
            <a:r>
              <a:rPr lang="en-IN" sz="1400" b="0" strike="noStrike" spc="-1">
                <a:latin typeface="Times New Roman" panose="02020603050405020304"/>
              </a:rPr>
              <a:t>&lt;footer&gt;</a:t>
            </a:r>
          </a:p>
        </p:txBody>
      </p:sp>
      <p:pic>
        <p:nvPicPr>
          <p:cNvPr id="47" name="Picture 7" descr="Screen Clipping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222120" y="134280"/>
            <a:ext cx="2818800" cy="893160"/>
          </a:xfrm>
          <a:prstGeom prst="rect">
            <a:avLst/>
          </a:prstGeom>
          <a:ln w="0">
            <a:noFill/>
          </a:ln>
        </p:spPr>
      </p:pic>
      <p:sp>
        <p:nvSpPr>
          <p:cNvPr id="48" name="Straight Connector 9"/>
          <p:cNvSpPr/>
          <p:nvPr/>
        </p:nvSpPr>
        <p:spPr>
          <a:xfrm>
            <a:off x="838800" y="1500840"/>
            <a:ext cx="10514880" cy="10440"/>
          </a:xfrm>
          <a:prstGeom prst="line">
            <a:avLst/>
          </a:prstGeom>
          <a:ln w="38100">
            <a:solidFill>
              <a:srgbClr val="9D1D5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49" name="Slide Number Placeholder 5"/>
          <p:cNvSpPr/>
          <p:nvPr/>
        </p:nvSpPr>
        <p:spPr>
          <a:xfrm>
            <a:off x="10983240" y="6356520"/>
            <a:ext cx="370440" cy="501120"/>
          </a:xfrm>
          <a:prstGeom prst="rect">
            <a:avLst/>
          </a:prstGeom>
          <a:solidFill>
            <a:srgbClr val="9D1D5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7124A70F-2E53-4F36-BDD9-A4EBA0D31EB9}" type="slidenum">
              <a:rPr lang="en-IN" sz="1200" b="0" strike="noStrike" spc="-1">
                <a:solidFill>
                  <a:srgbClr val="FFFFFF"/>
                </a:solidFill>
                <a:latin typeface="Calibri" panose="020F0502020204030204"/>
              </a:rPr>
              <a:pPr algn="r">
                <a:lnSpc>
                  <a:spcPct val="100000"/>
                </a:lnSpc>
                <a:buNone/>
              </a:pPr>
              <a:t>‹#›</a:t>
            </a:fld>
            <a:endParaRPr lang="en-IN" sz="12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6" descr="Screen Clipping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222120" y="134280"/>
            <a:ext cx="2818800" cy="893160"/>
          </a:xfrm>
          <a:prstGeom prst="rect">
            <a:avLst/>
          </a:prstGeom>
          <a:ln w="0">
            <a:noFill/>
          </a:ln>
        </p:spPr>
      </p:pic>
      <p:sp>
        <p:nvSpPr>
          <p:cNvPr id="87" name="Slide Number Placeholder 5"/>
          <p:cNvSpPr/>
          <p:nvPr/>
        </p:nvSpPr>
        <p:spPr>
          <a:xfrm>
            <a:off x="10983240" y="6356520"/>
            <a:ext cx="370440" cy="501120"/>
          </a:xfrm>
          <a:prstGeom prst="rect">
            <a:avLst/>
          </a:prstGeom>
          <a:solidFill>
            <a:srgbClr val="9D1D5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66C90FD2-3000-4517-BC76-99E4EF49A56E}" type="slidenum">
              <a:rPr lang="en-IN" sz="1200" b="0" strike="noStrike" spc="-1">
                <a:solidFill>
                  <a:srgbClr val="FFFFFF"/>
                </a:solidFill>
                <a:latin typeface="Calibri" panose="020F0502020204030204"/>
              </a:rPr>
              <a:pPr algn="r">
                <a:lnSpc>
                  <a:spcPct val="100000"/>
                </a:lnSpc>
                <a:buNone/>
              </a:pPr>
              <a:t>‹#›</a:t>
            </a:fld>
            <a:endParaRPr lang="en-IN" sz="1200" b="0" strike="noStrike" spc="-1">
              <a:latin typeface="Arial" panose="020B0604020202020204"/>
            </a:endParaRPr>
          </a:p>
        </p:txBody>
      </p:sp>
      <p:sp>
        <p:nvSpPr>
          <p:cNvPr id="88" name="PlaceHolder 1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 panose="020F0502020204030204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 panose="020F0502020204030204"/>
              </a:rPr>
              <a:t>&lt;date/time&gt;</a:t>
            </a:r>
            <a:endParaRPr lang="en-IN" sz="1200" b="0" strike="noStrike" spc="-1">
              <a:latin typeface="Times New Roman" panose="02020603050405020304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IN" sz="1400" b="0" strike="noStrike" spc="-1">
                <a:latin typeface="Times New Roman" panose="02020603050405020304"/>
              </a:defRPr>
            </a:lvl1pPr>
          </a:lstStyle>
          <a:p>
            <a:pPr algn="ctr">
              <a:buNone/>
            </a:pPr>
            <a:r>
              <a:rPr lang="en-IN" sz="1400" b="0" strike="noStrike" spc="-1">
                <a:latin typeface="Times New Roman" panose="02020603050405020304"/>
              </a:rPr>
              <a:t>&lt;footer&gt;</a:t>
            </a:r>
          </a:p>
        </p:txBody>
      </p:sp>
      <p:pic>
        <p:nvPicPr>
          <p:cNvPr id="90" name="Picture 4" descr="Screen Clipping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222120" y="134280"/>
            <a:ext cx="2818800" cy="89316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 panose="020F0502020204030204"/>
              </a:rPr>
              <a:t>Click to edit the title text format</a:t>
            </a: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lnSpc>
                <a:spcPct val="9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 panose="020F0502020204030204"/>
              </a:rPr>
              <a:t>Click to edit the outline text format</a:t>
            </a:r>
          </a:p>
          <a:p>
            <a:pPr marL="864235" lvl="1" indent="-323850">
              <a:lnSpc>
                <a:spcPct val="90000"/>
              </a:lnSpc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 panose="020F0502020204030204"/>
              </a:rPr>
              <a:t>Second Outline Level</a:t>
            </a:r>
          </a:p>
          <a:p>
            <a:pPr marL="1296035" lvl="2" indent="-28829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 panose="020F0502020204030204"/>
              </a:rPr>
              <a:t>Third Outline Level</a:t>
            </a:r>
          </a:p>
          <a:p>
            <a:pPr marL="1727835" lvl="3" indent="-215900">
              <a:lnSpc>
                <a:spcPct val="90000"/>
              </a:lnSpc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 panose="020F0502020204030204"/>
              </a:rPr>
              <a:t>Fourth Outline Level</a:t>
            </a:r>
          </a:p>
          <a:p>
            <a:pPr marL="2160270" lvl="4" indent="-215900">
              <a:lnSpc>
                <a:spcPct val="90000"/>
              </a:lnSpc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 panose="020F0502020204030204"/>
              </a:rPr>
              <a:t>Fifth Outline Level</a:t>
            </a:r>
          </a:p>
          <a:p>
            <a:pPr marL="2592070" lvl="5" indent="-215900">
              <a:lnSpc>
                <a:spcPct val="90000"/>
              </a:lnSpc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 panose="020F0502020204030204"/>
              </a:rPr>
              <a:t>Sixth Outline Level</a:t>
            </a:r>
          </a:p>
          <a:p>
            <a:pPr marL="3023870" lvl="6" indent="-215900">
              <a:lnSpc>
                <a:spcPct val="90000"/>
              </a:lnSpc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 panose="020F0502020204030204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universe.roboflow.com/yolo-dragonfruit-disease/dfruit-stem-disease-resnet-50/dataset/2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523880" y="2503440"/>
            <a:ext cx="9601320" cy="954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3200" b="1" spc="-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and Development of Autonomous Precision Farming Robot</a:t>
            </a:r>
            <a:endParaRPr lang="en-US" sz="3200" b="1" strike="noStrike" spc="-1" dirty="0">
              <a:solidFill>
                <a:srgbClr val="FFFF00"/>
              </a:solidFill>
              <a:latin typeface="Calibri" panose="020F0502020204030204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None/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002060"/>
                </a:solidFill>
                <a:latin typeface="Calibri" panose="020F0502020204030204"/>
              </a:rPr>
              <a:t>Project Work-I</a:t>
            </a:r>
            <a:br>
              <a:rPr sz="2800" dirty="0"/>
            </a:br>
            <a:r>
              <a:rPr lang="en-US" sz="2400" b="1" strike="noStrike" spc="-1" dirty="0">
                <a:solidFill>
                  <a:srgbClr val="002060"/>
                </a:solidFill>
                <a:latin typeface="Calibri" panose="020F0502020204030204"/>
              </a:rPr>
              <a:t>B-TECH, EEE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buNone/>
              <a:tabLst>
                <a:tab pos="0" algn="l"/>
              </a:tabLst>
            </a:pPr>
            <a:r>
              <a:rPr lang="en-US" sz="2400" b="1" spc="-1" dirty="0">
                <a:solidFill>
                  <a:srgbClr val="002060"/>
                </a:solidFill>
                <a:latin typeface="Calibri" panose="020F0502020204030204"/>
              </a:rPr>
              <a:t>Batch 2022</a:t>
            </a:r>
            <a:endParaRPr lang="en-IN" sz="2400" b="0" strike="noStrike" spc="-1" dirty="0">
              <a:latin typeface="Arial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E2C32-D579-4BDB-D47A-E3C81210B8B2}"/>
              </a:ext>
            </a:extLst>
          </p:cNvPr>
          <p:cNvSpPr txBox="1"/>
          <p:nvPr/>
        </p:nvSpPr>
        <p:spPr>
          <a:xfrm>
            <a:off x="4010488" y="2035554"/>
            <a:ext cx="4170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Interim</a:t>
            </a:r>
            <a:r>
              <a:rPr lang="en-US" sz="3600" b="1" strike="noStrike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 Presentation</a:t>
            </a:r>
            <a:endParaRPr lang="en-IN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285040" cy="114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1" strike="noStrike" spc="-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  <a:endParaRPr lang="en-US" sz="36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5800" y="1536680"/>
            <a:ext cx="108204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To conduct a comprehensive literature survey on plant diseases and their existing mitigation techniques.</a:t>
            </a:r>
          </a:p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400" dirty="0">
                <a:solidFill>
                  <a:schemeClr val="accent6"/>
                </a:solidFill>
                <a:latin typeface="Arial" panose="020B0604020202020204" pitchFamily="34" charset="0"/>
              </a:rPr>
              <a:t>To create a prestored dataset to support accurate identification and classification of plant health conditions.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To develop an image-processing–based approach for real-time detection of plant diseases and nutrient deficiencies in exotic crops.</a:t>
            </a: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GB" altLang="en-US" sz="2400" dirty="0">
                <a:solidFill>
                  <a:schemeClr val="accent6"/>
                </a:solidFill>
                <a:latin typeface="Arial" panose="020B0604020202020204" pitchFamily="34" charset="0"/>
              </a:rPr>
              <a:t>To develop a rover that autonomously navigates between plants, detects diseases, and reports results for precise treatment.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To establish seamless wireless communication between the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AgriBot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 and the Drip Control Unit for synchronized operation.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 idx="4294967295"/>
          </p:nvPr>
        </p:nvSpPr>
        <p:spPr>
          <a:xfrm>
            <a:off x="838080" y="365040"/>
            <a:ext cx="8285040" cy="114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1" strike="noStrike" spc="-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  <a:endParaRPr lang="en-US" sz="36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idx="4294967295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automate targeted fertilizer delivery only to affected plants, thereby minimizing resource wastage.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design a sustainable energy system powered by renewable sources, particularly solar energy, to operate the setup.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integrate all subsystems—disease detection, irrigation, fertilizer control, and energy management—into a unified smart agriculture framework.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design and implement an IoT-enabled drip irrigation system with individual solenoid valve control for each plant.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</a:pPr>
            <a:endParaRPr lang="en-US" sz="2400" b="0" strike="noStrike" spc="-1" dirty="0">
              <a:solidFill>
                <a:srgbClr val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3443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4B86-2E56-88BB-A924-E420B048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spc="-1" dirty="0">
                <a:solidFill>
                  <a:srgbClr val="FF0000"/>
                </a:solidFill>
                <a:latin typeface="Calibri "/>
              </a:rPr>
              <a:t>W</a:t>
            </a:r>
            <a:r>
              <a:rPr kumimoji="0" lang="en-IN" sz="3600" b="1" i="0" u="none" strike="noStrike" kern="0" cap="none" spc="-1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"/>
              </a:rPr>
              <a:t>orking</a:t>
            </a:r>
            <a:r>
              <a:rPr kumimoji="0" lang="en-IN" sz="3600" b="1" i="0" u="none" strike="noStrike" kern="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"/>
              </a:rPr>
              <a:t> concept</a:t>
            </a:r>
            <a:endParaRPr lang="en-IN" dirty="0">
              <a:latin typeface="Calibri "/>
            </a:endParaRPr>
          </a:p>
        </p:txBody>
      </p:sp>
      <p:pic>
        <p:nvPicPr>
          <p:cNvPr id="4" name="working concept">
            <a:hlinkClick r:id="" action="ppaction://media"/>
            <a:extLst>
              <a:ext uri="{FF2B5EF4-FFF2-40B4-BE49-F238E27FC236}">
                <a16:creationId xmlns:a16="http://schemas.microsoft.com/office/drawing/2014/main" id="{94698B2E-8E81-59D3-2582-E7987FB7D3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1752600"/>
            <a:ext cx="80772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2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285040" cy="114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IN" sz="3600" b="1" strike="noStrike" spc="-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Block Diagram</a:t>
            </a:r>
            <a:endParaRPr lang="en-US" sz="3600" b="1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1FC1C-23DF-CA87-E7CB-1B679A9EFFDB}"/>
              </a:ext>
            </a:extLst>
          </p:cNvPr>
          <p:cNvSpPr txBox="1"/>
          <p:nvPr/>
        </p:nvSpPr>
        <p:spPr>
          <a:xfrm>
            <a:off x="6324600" y="2565484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b="1" dirty="0"/>
              <a:t>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AF038-6879-0762-3D4C-767EB85AE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09252"/>
            <a:ext cx="8763000" cy="4783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DE2B31-9369-2BFD-541A-EC1C0D5BD15C}"/>
              </a:ext>
            </a:extLst>
          </p:cNvPr>
          <p:cNvSpPr txBox="1"/>
          <p:nvPr/>
        </p:nvSpPr>
        <p:spPr>
          <a:xfrm>
            <a:off x="8686800" y="2709446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 From Pi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EF95D2-E69A-5DE2-3D2C-524BDFB08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470" y="3374687"/>
            <a:ext cx="5252552" cy="2517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C8A7B2-19C6-FE7C-E863-EC0B4509B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48" y="3374687"/>
            <a:ext cx="5252552" cy="263189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37756D2-2A3A-89C2-4368-3CAD293542A8}"/>
              </a:ext>
            </a:extLst>
          </p:cNvPr>
          <p:cNvSpPr txBox="1">
            <a:spLocks/>
          </p:cNvSpPr>
          <p:nvPr/>
        </p:nvSpPr>
        <p:spPr>
          <a:xfrm>
            <a:off x="578251" y="231237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IN" sz="3600" b="1" kern="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Used to Train The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69558-36AD-5BED-BEA4-EC95F5AA0A36}"/>
              </a:ext>
            </a:extLst>
          </p:cNvPr>
          <p:cNvSpPr txBox="1"/>
          <p:nvPr/>
        </p:nvSpPr>
        <p:spPr>
          <a:xfrm>
            <a:off x="4483230" y="6006586"/>
            <a:ext cx="31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-3: Collections of data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1B4D81-EFE8-D7BF-98AF-AB69B06E7B65}"/>
              </a:ext>
            </a:extLst>
          </p:cNvPr>
          <p:cNvSpPr txBox="1"/>
          <p:nvPr/>
        </p:nvSpPr>
        <p:spPr>
          <a:xfrm>
            <a:off x="578250" y="1705081"/>
            <a:ext cx="1097244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Dataset used from </a:t>
            </a:r>
            <a:r>
              <a:rPr lang="en-IN" sz="2400" b="1" dirty="0" err="1"/>
              <a:t>Roboflow</a:t>
            </a:r>
            <a:r>
              <a:rPr lang="en-IN" sz="2400" b="1" dirty="0"/>
              <a:t> Universe</a:t>
            </a:r>
            <a:endParaRPr lang="en-IN" sz="2400" dirty="0"/>
          </a:p>
          <a:p>
            <a:pPr lvl="1">
              <a:lnSpc>
                <a:spcPct val="150000"/>
              </a:lnSpc>
            </a:pPr>
            <a:r>
              <a:rPr lang="en-IN" sz="2400" dirty="0"/>
              <a:t>LINK: </a:t>
            </a:r>
            <a:r>
              <a:rPr lang="en-IN" sz="2400" dirty="0">
                <a:hlinkClick r:id="rId4"/>
              </a:rPr>
              <a:t>https://universe.roboflow.com/yolo-dragonfruit-disease/dfruit-stem-disease-resnet-50/dataset/2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38124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3D7E64-8E55-5BCB-27FD-99310BD08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752600"/>
            <a:ext cx="6400320" cy="3886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3ABCE-2E74-C0B0-FE65-DA7A75081872}"/>
              </a:ext>
            </a:extLst>
          </p:cNvPr>
          <p:cNvSpPr txBox="1"/>
          <p:nvPr/>
        </p:nvSpPr>
        <p:spPr>
          <a:xfrm>
            <a:off x="5943600" y="5788334"/>
            <a:ext cx="516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-4: Dataset separation to train the model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16EB33-947B-DA12-0953-21E5AE2A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</p:spPr>
        <p:txBody>
          <a:bodyPr/>
          <a:lstStyle/>
          <a:p>
            <a:r>
              <a:rPr lang="en-IN" sz="3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separation Into Four Classes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B76FF-E940-1A56-8B8A-0C4C339C1088}"/>
              </a:ext>
            </a:extLst>
          </p:cNvPr>
          <p:cNvSpPr txBox="1"/>
          <p:nvPr/>
        </p:nvSpPr>
        <p:spPr>
          <a:xfrm>
            <a:off x="609480" y="2172206"/>
            <a:ext cx="44197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Dataset has been separated into four main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Four main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Diseases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400" dirty="0"/>
              <a:t>Anthracnose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400" dirty="0" err="1"/>
              <a:t>Cactusvirus</a:t>
            </a:r>
            <a:endParaRPr lang="en-IN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400" dirty="0" err="1"/>
              <a:t>Stemcanker</a:t>
            </a:r>
            <a:endParaRPr lang="en-I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Healthy</a:t>
            </a:r>
          </a:p>
        </p:txBody>
      </p:sp>
    </p:spTree>
    <p:extLst>
      <p:ext uri="{BB962C8B-B14F-4D97-AF65-F5344CB8AC3E}">
        <p14:creationId xmlns:p14="http://schemas.microsoft.com/office/powerpoint/2010/main" val="130248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32F8F9-A97B-7050-3D0B-34522AA57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304800"/>
            <a:ext cx="10972440" cy="1144800"/>
          </a:xfrm>
        </p:spPr>
        <p:txBody>
          <a:bodyPr/>
          <a:lstStyle/>
          <a:p>
            <a:r>
              <a:rPr lang="en-IN" sz="3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Three Main Diseases </a:t>
            </a:r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3294B3F6-1ADF-8D6B-C743-FD159488827B}"/>
              </a:ext>
            </a:extLst>
          </p:cNvPr>
          <p:cNvSpPr txBox="1">
            <a:spLocks/>
          </p:cNvSpPr>
          <p:nvPr/>
        </p:nvSpPr>
        <p:spPr>
          <a:xfrm>
            <a:off x="731660" y="1752599"/>
            <a:ext cx="10287360" cy="335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b="1" dirty="0"/>
              <a:t>Anthracnose</a:t>
            </a:r>
            <a:r>
              <a:rPr lang="en-GB" sz="2400" dirty="0"/>
              <a:t>: A fungal disease causing dark, sunken, water-soaked lesions on cladodes and fruit, leading to decay and reduced quality in humid conditions.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b="1" dirty="0" err="1"/>
              <a:t>Cactusvirus</a:t>
            </a:r>
            <a:r>
              <a:rPr lang="en-GB" sz="2400" dirty="0"/>
              <a:t>: A viral infection that causes mottling and yellow mosaic patterns on the cladodes and is easily spread by unclean tools.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b="1" dirty="0" err="1"/>
              <a:t>Stemcanker</a:t>
            </a:r>
            <a:r>
              <a:rPr lang="en-GB" sz="2400" dirty="0"/>
              <a:t>: A disease that forms sunken, reddish-brown scabs and lesions on the stems, which can girdle the cladodes and cause dieback.</a:t>
            </a:r>
          </a:p>
          <a:p>
            <a:endParaRPr lang="en-GB" sz="2400" dirty="0"/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b="1" kern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</a:pPr>
            <a:endParaRPr lang="en-US" sz="2400" kern="0" spc="-1" dirty="0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026" name="Picture 2" descr="Pitaya anthracnose Colletotrichum sp. #plantpathologycy #agriculturecy">
            <a:extLst>
              <a:ext uri="{FF2B5EF4-FFF2-40B4-BE49-F238E27FC236}">
                <a16:creationId xmlns:a16="http://schemas.microsoft.com/office/drawing/2014/main" id="{077044B4-14EE-281F-77BD-5817BB00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756" y="4491678"/>
            <a:ext cx="1685924" cy="168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causing mottling on new shoots of cereus plants?">
            <a:extLst>
              <a:ext uri="{FF2B5EF4-FFF2-40B4-BE49-F238E27FC236}">
                <a16:creationId xmlns:a16="http://schemas.microsoft.com/office/drawing/2014/main" id="{B8C49209-AF1C-62A5-830F-B5F0145C7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8"/>
          <a:stretch>
            <a:fillRect/>
          </a:stretch>
        </p:blipFill>
        <p:spPr bwMode="auto">
          <a:xfrm>
            <a:off x="5113340" y="4484215"/>
            <a:ext cx="1524000" cy="17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em canker symptoms caused by Neoscytalidium dimidiatum observed in... |  Download Scientific Diagram">
            <a:extLst>
              <a:ext uri="{FF2B5EF4-FFF2-40B4-BE49-F238E27FC236}">
                <a16:creationId xmlns:a16="http://schemas.microsoft.com/office/drawing/2014/main" id="{3D3C7FC2-8512-A606-6DAC-A0FB5E436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960" y="449167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419D40-F64B-4C2C-3679-FB954B869588}"/>
              </a:ext>
            </a:extLst>
          </p:cNvPr>
          <p:cNvSpPr txBox="1"/>
          <p:nvPr/>
        </p:nvSpPr>
        <p:spPr>
          <a:xfrm>
            <a:off x="1328378" y="6244278"/>
            <a:ext cx="247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-5:Anthracnose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A378A-BC76-4ECD-7C5D-C732EFCE96B2}"/>
              </a:ext>
            </a:extLst>
          </p:cNvPr>
          <p:cNvSpPr txBox="1"/>
          <p:nvPr/>
        </p:nvSpPr>
        <p:spPr>
          <a:xfrm>
            <a:off x="4637000" y="6270925"/>
            <a:ext cx="247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-6:Cactusvirus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B83A2-E008-0963-A238-5FE2B375075D}"/>
              </a:ext>
            </a:extLst>
          </p:cNvPr>
          <p:cNvSpPr txBox="1"/>
          <p:nvPr/>
        </p:nvSpPr>
        <p:spPr>
          <a:xfrm>
            <a:off x="7657920" y="6269679"/>
            <a:ext cx="247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-7:Stemcanker</a:t>
            </a:r>
          </a:p>
        </p:txBody>
      </p:sp>
    </p:spTree>
    <p:extLst>
      <p:ext uri="{BB962C8B-B14F-4D97-AF65-F5344CB8AC3E}">
        <p14:creationId xmlns:p14="http://schemas.microsoft.com/office/powerpoint/2010/main" val="3708813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03117-7354-0E74-0E6C-7F1BBEB6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>
                <a:solidFill>
                  <a:srgbClr val="FF0000"/>
                </a:solidFill>
                <a:latin typeface="+mj-lt"/>
              </a:rPr>
              <a:t>Trained Model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339B84-578D-BD5B-B9B4-63594543E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59233"/>
            <a:ext cx="5454131" cy="3860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5253C9-475D-77DC-234C-A6DF75B27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23396" r="26400"/>
          <a:stretch>
            <a:fillRect/>
          </a:stretch>
        </p:blipFill>
        <p:spPr>
          <a:xfrm>
            <a:off x="5922365" y="2159232"/>
            <a:ext cx="5454132" cy="3729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0807E-9FB5-EF8B-8CC1-1195462A71F9}"/>
              </a:ext>
            </a:extLst>
          </p:cNvPr>
          <p:cNvSpPr txBox="1"/>
          <p:nvPr/>
        </p:nvSpPr>
        <p:spPr>
          <a:xfrm>
            <a:off x="1374425" y="6019800"/>
            <a:ext cx="346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-8: Model getting trained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78F1D-6202-B00F-A4B1-B3612D0F5C61}"/>
              </a:ext>
            </a:extLst>
          </p:cNvPr>
          <p:cNvSpPr txBox="1"/>
          <p:nvPr/>
        </p:nvSpPr>
        <p:spPr>
          <a:xfrm>
            <a:off x="6629400" y="6019800"/>
            <a:ext cx="449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-9: Trained model accuracy results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BC543E-C870-6038-3773-1B3C4A1FC98B}"/>
              </a:ext>
            </a:extLst>
          </p:cNvPr>
          <p:cNvSpPr txBox="1"/>
          <p:nvPr/>
        </p:nvSpPr>
        <p:spPr>
          <a:xfrm>
            <a:off x="609480" y="1697567"/>
            <a:ext cx="7537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Model is trained in </a:t>
            </a:r>
            <a:r>
              <a:rPr lang="en-IN" sz="2400" b="1" dirty="0"/>
              <a:t>Jupiter Notebook </a:t>
            </a:r>
            <a:r>
              <a:rPr lang="en-IN" sz="2400" dirty="0"/>
              <a:t>using </a:t>
            </a:r>
            <a:r>
              <a:rPr lang="en-IN" sz="2400" b="1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063962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8946-91E2-812E-1BB7-3D4A0DF2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 Implementation</a:t>
            </a:r>
          </a:p>
        </p:txBody>
      </p:sp>
      <p:sp>
        <p:nvSpPr>
          <p:cNvPr id="12" name="PlaceHolder 2">
            <a:extLst>
              <a:ext uri="{FF2B5EF4-FFF2-40B4-BE49-F238E27FC236}">
                <a16:creationId xmlns:a16="http://schemas.microsoft.com/office/drawing/2014/main" id="{1C70DD60-AF49-38E6-B964-D003DFFDE271}"/>
              </a:ext>
            </a:extLst>
          </p:cNvPr>
          <p:cNvSpPr txBox="1">
            <a:spLocks/>
          </p:cNvSpPr>
          <p:nvPr/>
        </p:nvSpPr>
        <p:spPr>
          <a:xfrm>
            <a:off x="761640" y="1752600"/>
            <a:ext cx="10287360" cy="335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Drive System: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4-Wheel Drive (4WD) chassis powered by DC Motors.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Motor Control: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L298N H-Bridge Driver used for differential steering.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Controls speed via PWM (Pins 11&amp; 6) and direction via Logic Pins     (10,9,8,7).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Sensing: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Two IR Sensors (Digital) for line tracking and plant detection.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Dual-Controller Architecture: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Master: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Raspberry Pi 3 (Vision, Decision Making, Communication).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Slave: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Arduino Uno (Motion Control, Sensor Readings).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Power Supply: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(18650 Li-on battery) Battery pack powering motor driver and regulators.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b="1" kern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</a:pPr>
            <a:endParaRPr lang="en-US" sz="2400" kern="0" spc="-1" dirty="0">
              <a:solidFill>
                <a:srgbClr val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21657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C8155-37BE-BDBC-7B15-B1330F36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Circuit Design For </a:t>
            </a:r>
            <a:r>
              <a:rPr kumimoji="0" lang="en-IN" sz="3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AgriBot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1D7E7-A292-6395-D735-0B9A84288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37" y="1887095"/>
            <a:ext cx="5241144" cy="415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27B0B-838D-6030-B3E3-A2D343DD2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521" y="1887095"/>
            <a:ext cx="5217459" cy="416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9298D8-AFD4-98EA-6AEC-966BAAF84E11}"/>
              </a:ext>
            </a:extLst>
          </p:cNvPr>
          <p:cNvSpPr txBox="1"/>
          <p:nvPr/>
        </p:nvSpPr>
        <p:spPr>
          <a:xfrm>
            <a:off x="1752600" y="6031468"/>
            <a:ext cx="279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-10: Circuit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A7F28-3308-AFE5-2CC4-3637ADCBA939}"/>
              </a:ext>
            </a:extLst>
          </p:cNvPr>
          <p:cNvSpPr txBox="1"/>
          <p:nvPr/>
        </p:nvSpPr>
        <p:spPr>
          <a:xfrm>
            <a:off x="6987050" y="60198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-11: Component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904473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285040" cy="114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1" strike="noStrike" spc="-1" dirty="0">
                <a:solidFill>
                  <a:srgbClr val="000000"/>
                </a:solidFill>
                <a:latin typeface="Calibri Light" panose="020F0302020204030204"/>
              </a:rPr>
              <a:t>Group Details</a:t>
            </a:r>
            <a:endParaRPr lang="en-US" sz="3600" b="1" strike="noStrike" spc="-1" dirty="0">
              <a:solidFill>
                <a:srgbClr val="000000"/>
              </a:solidFill>
              <a:latin typeface="Calibri" panose="020F0502020204030204"/>
            </a:endParaRPr>
          </a:p>
        </p:txBody>
      </p:sp>
      <p:graphicFrame>
        <p:nvGraphicFramePr>
          <p:cNvPr id="132" name="Content Placeholder 7"/>
          <p:cNvGraphicFramePr/>
          <p:nvPr>
            <p:extLst>
              <p:ext uri="{D42A27DB-BD31-4B8C-83A1-F6EECF244321}">
                <p14:modId xmlns:p14="http://schemas.microsoft.com/office/powerpoint/2010/main" val="3298060080"/>
              </p:ext>
            </p:extLst>
          </p:nvPr>
        </p:nvGraphicFramePr>
        <p:xfrm>
          <a:off x="1837440" y="1825560"/>
          <a:ext cx="8317080" cy="2347200"/>
        </p:xfrm>
        <a:graphic>
          <a:graphicData uri="http://schemas.openxmlformats.org/drawingml/2006/table">
            <a:tbl>
              <a:tblPr/>
              <a:tblGrid>
                <a:gridCol w="1214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6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5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 dirty="0">
                          <a:solidFill>
                            <a:srgbClr val="FFFFFF"/>
                          </a:solidFill>
                          <a:latin typeface="Calibri" panose="020F0502020204030204"/>
                        </a:rPr>
                        <a:t>Sl. No.</a:t>
                      </a:r>
                      <a:endParaRPr lang="en-IN" sz="2000" b="0" strike="noStrike" spc="-1" dirty="0"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Calibri" panose="020F0502020204030204"/>
                        </a:rPr>
                        <a:t>Reg. No.</a:t>
                      </a:r>
                      <a:endParaRPr lang="en-IN" sz="2000" b="0" strike="noStrike" spc="-1"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Calibri" panose="020F0502020204030204"/>
                        </a:rPr>
                        <a:t>Name of the student</a:t>
                      </a:r>
                      <a:endParaRPr lang="en-IN" sz="2000" b="0" strike="noStrike" spc="-1"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IN" sz="2000" b="0" strike="noStrike" spc="-1" dirty="0">
                          <a:latin typeface="Arial" panose="020B0604020202020204"/>
                        </a:rPr>
                        <a:t>1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IN" sz="2000" b="0" strike="noStrike" spc="-1" dirty="0">
                          <a:latin typeface="Arial" panose="020B0604020202020204"/>
                        </a:rPr>
                        <a:t>21ETEE003011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2000" b="0" strike="noStrike" spc="-1" dirty="0">
                          <a:latin typeface="Arial" panose="020B0604020202020204"/>
                        </a:rPr>
                        <a:t>                    Jhenkar RS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IN" sz="2000" b="0" strike="noStrike" spc="-1" dirty="0">
                          <a:latin typeface="Arial" panose="020B0604020202020204"/>
                        </a:rPr>
                        <a:t>2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IN" sz="2000" b="0" strike="noStrike" spc="-1" dirty="0">
                          <a:latin typeface="Arial" panose="020B0604020202020204"/>
                        </a:rPr>
                        <a:t>21ETEE003023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2000" b="0" strike="noStrike" spc="-1" dirty="0">
                          <a:latin typeface="Arial" panose="020B0604020202020204"/>
                        </a:rPr>
                        <a:t>                R Bharani Bhushan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IN" sz="2000" b="0" strike="noStrike" spc="-1" dirty="0">
                          <a:latin typeface="Arial" panose="020B0604020202020204"/>
                        </a:rPr>
                        <a:t>3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IN" sz="2000" b="0" strike="noStrike" spc="-1" dirty="0">
                          <a:latin typeface="Arial" panose="020B0604020202020204"/>
                        </a:rPr>
                        <a:t>22ETEE003002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2000" b="0" strike="noStrike" spc="-1" dirty="0">
                          <a:latin typeface="Arial" panose="020B0604020202020204"/>
                        </a:rPr>
                        <a:t>              G Harshavardhan Reddy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IN" sz="2000" b="0" strike="noStrike" spc="-1" dirty="0">
                          <a:latin typeface="Arial" panose="020B0604020202020204"/>
                        </a:rPr>
                        <a:t>4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IN" sz="2000" b="0" strike="noStrike" spc="-1" dirty="0">
                          <a:latin typeface="Arial" panose="020B0604020202020204"/>
                        </a:rPr>
                        <a:t>21ETEE003005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IN" sz="2000" b="0" strike="noStrike" spc="-1" dirty="0">
                          <a:latin typeface="Arial" panose="020B0604020202020204"/>
                        </a:rPr>
                        <a:t>                    BG Darshan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E00BF-B9D3-A5FF-DD80-2C161255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sz="3200" b="1" dirty="0">
                <a:solidFill>
                  <a:srgbClr val="FF0000"/>
                </a:solidFill>
                <a:latin typeface="+mj-lt"/>
              </a:rPr>
              <a:t>  Navigation Logic (Arduino)</a:t>
            </a: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CA50E793-1ED0-3C6A-F2CA-74CD687A2194}"/>
              </a:ext>
            </a:extLst>
          </p:cNvPr>
          <p:cNvSpPr txBox="1">
            <a:spLocks/>
          </p:cNvSpPr>
          <p:nvPr/>
        </p:nvSpPr>
        <p:spPr>
          <a:xfrm>
            <a:off x="838080" y="1752600"/>
            <a:ext cx="74677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400" b="1" kern="0" dirty="0">
                <a:latin typeface="Arial" panose="020B0604020202020204" pitchFamily="34" charset="0"/>
              </a:rPr>
              <a:t>Dual-Controller Architecture</a:t>
            </a:r>
            <a:r>
              <a:rPr lang="en-GB" altLang="en-US" sz="2400" kern="0" dirty="0">
                <a:latin typeface="Arial" panose="020B0604020202020204" pitchFamily="34" charset="0"/>
              </a:rPr>
              <a:t>: Operates with a Raspberry </a:t>
            </a:r>
            <a:r>
              <a:rPr lang="en-GB" altLang="en-US" sz="2400" kern="0">
                <a:latin typeface="Arial" panose="020B0604020202020204" pitchFamily="34" charset="0"/>
              </a:rPr>
              <a:t>Pi 3 </a:t>
            </a:r>
            <a:r>
              <a:rPr lang="en-GB" altLang="en-US" sz="2400" kern="0" dirty="0">
                <a:latin typeface="Arial" panose="020B0604020202020204" pitchFamily="34" charset="0"/>
              </a:rPr>
              <a:t>(Master) for vision/AI and an Arduino Uno (Slave) for real-time motion control.</a:t>
            </a:r>
          </a:p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400" b="1" kern="0" dirty="0">
                <a:latin typeface="Arial" panose="020B0604020202020204" pitchFamily="34" charset="0"/>
              </a:rPr>
              <a:t>Drive System</a:t>
            </a:r>
            <a:r>
              <a:rPr lang="en-GB" altLang="en-US" sz="2400" kern="0" dirty="0">
                <a:latin typeface="Arial" panose="020B0604020202020204" pitchFamily="34" charset="0"/>
              </a:rPr>
              <a:t>: Features a 4-Wheel Drive (4WD) chassis powered by DC motors and a centralized battery pack for consistent mobility.</a:t>
            </a:r>
          </a:p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400" b="1" kern="0" dirty="0">
                <a:latin typeface="Arial" panose="020B0604020202020204" pitchFamily="34" charset="0"/>
              </a:rPr>
              <a:t>Motor Control: </a:t>
            </a:r>
            <a:r>
              <a:rPr lang="en-GB" altLang="en-US" sz="2400" kern="0" dirty="0">
                <a:latin typeface="Arial" panose="020B0604020202020204" pitchFamily="34" charset="0"/>
              </a:rPr>
              <a:t>Utilizes an L298N H-Bridge driver for differential steering, controlling speed via PWM (Pins 11&amp;6) and direction via Logic Pins (10,9,8,7).</a:t>
            </a:r>
          </a:p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400" b="1" kern="0" dirty="0">
                <a:latin typeface="Arial" panose="020B0604020202020204" pitchFamily="34" charset="0"/>
              </a:rPr>
              <a:t>Sensing Module: </a:t>
            </a:r>
            <a:r>
              <a:rPr lang="en-GB" altLang="en-US" sz="2400" kern="0" dirty="0">
                <a:latin typeface="Arial" panose="020B0604020202020204" pitchFamily="34" charset="0"/>
              </a:rPr>
              <a:t>Equipped with two digital IR sensors to execute real-time line tracking and precise plant position detection.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6AC7F-406D-AD4E-44FC-D9EB71E1A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1" y="2891760"/>
            <a:ext cx="3276120" cy="20726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8AC51C-5568-C09E-FCF4-289C261611D7}"/>
              </a:ext>
            </a:extLst>
          </p:cNvPr>
          <p:cNvSpPr txBox="1"/>
          <p:nvPr/>
        </p:nvSpPr>
        <p:spPr>
          <a:xfrm>
            <a:off x="8496000" y="4964400"/>
            <a:ext cx="308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-12: Navigation logic </a:t>
            </a:r>
          </a:p>
        </p:txBody>
      </p:sp>
    </p:spTree>
    <p:extLst>
      <p:ext uri="{BB962C8B-B14F-4D97-AF65-F5344CB8AC3E}">
        <p14:creationId xmlns:p14="http://schemas.microsoft.com/office/powerpoint/2010/main" val="3683210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6E786-FDBD-F23D-50CD-C16802736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>
            <a:extLst>
              <a:ext uri="{FF2B5EF4-FFF2-40B4-BE49-F238E27FC236}">
                <a16:creationId xmlns:a16="http://schemas.microsoft.com/office/drawing/2014/main" id="{21F69E39-A189-7677-1566-AF1BE2D1E4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080" y="365040"/>
            <a:ext cx="8285040" cy="114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IN" sz="3600" b="1" dirty="0">
                <a:solidFill>
                  <a:srgbClr val="FF0000"/>
                </a:solidFill>
              </a:rPr>
              <a:t>Vision &amp; Intelligence (Raspberry Pi)</a:t>
            </a:r>
            <a:endParaRPr lang="en-US" sz="3600" b="1" strike="noStrike" spc="-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44" name="PlaceHolder 2">
            <a:extLst>
              <a:ext uri="{FF2B5EF4-FFF2-40B4-BE49-F238E27FC236}">
                <a16:creationId xmlns:a16="http://schemas.microsoft.com/office/drawing/2014/main" id="{57064978-0440-5090-5A9E-C814458CE0F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0" y="151092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130"/>
              </a:spcBef>
              <a:spcAft>
                <a:spcPts val="13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Deep learning model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Utilizes TensorFlow Lite (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TFLite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to execute lightweight, low-latency inference directly on the Raspberry Pi without cloud dependency.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130"/>
              </a:spcBef>
              <a:spcAft>
                <a:spcPts val="13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 Model Deployment: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Runs the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TFLite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  optimized for recognizing dragon fruit pathologies.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130"/>
              </a:spcBef>
              <a:spcAft>
                <a:spcPts val="13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 Preprocessing Pipeline: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Standardizes input data by resizing captures to 128x128 pixels and normalizing to float32 values for accurate model analysis.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130"/>
              </a:spcBef>
              <a:spcAft>
                <a:spcPts val="13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Disease Classification: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Identifies four specific conditions: Anthracnose, Cactus Virus , Stem Canker, and Healthy.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130"/>
              </a:spcBef>
              <a:spcAft>
                <a:spcPts val="13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High-Speed Imaging: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Integrates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Libcamera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-jpeg to perform rapid image capture, ensuring seamless synchronization with the robot's navigation system.</a:t>
            </a:r>
            <a:endParaRPr lang="en-US" sz="2200" b="0" strike="noStrike" spc="-1" dirty="0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F87E81-1BA5-57DF-D94F-B8B5CDE35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5029200"/>
            <a:ext cx="8686800" cy="13486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D24596-48D2-98CD-8671-3D80FDEEADE2}"/>
              </a:ext>
            </a:extLst>
          </p:cNvPr>
          <p:cNvSpPr txBox="1"/>
          <p:nvPr/>
        </p:nvSpPr>
        <p:spPr>
          <a:xfrm>
            <a:off x="4114800" y="6352829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-13: Flow of Raspberry Pi  </a:t>
            </a:r>
          </a:p>
        </p:txBody>
      </p:sp>
    </p:spTree>
    <p:extLst>
      <p:ext uri="{BB962C8B-B14F-4D97-AF65-F5344CB8AC3E}">
        <p14:creationId xmlns:p14="http://schemas.microsoft.com/office/powerpoint/2010/main" val="482419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9BE243DE-43EF-8671-EA7C-C4827FE3F2FC}"/>
              </a:ext>
            </a:extLst>
          </p:cNvPr>
          <p:cNvSpPr txBox="1">
            <a:spLocks/>
          </p:cNvSpPr>
          <p:nvPr/>
        </p:nvSpPr>
        <p:spPr>
          <a:xfrm>
            <a:off x="579500" y="304800"/>
            <a:ext cx="8285040" cy="114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3600" b="1" kern="0" dirty="0">
                <a:solidFill>
                  <a:srgbClr val="FF0000"/>
                </a:solidFill>
              </a:rPr>
              <a:t>Arduino Uno code</a:t>
            </a:r>
            <a:endParaRPr lang="en-US" sz="3600" b="1" kern="0" spc="-1" dirty="0">
              <a:solidFill>
                <a:srgbClr val="FF0000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EFF82-D499-4AA6-DF01-38E7FC48C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87"/>
          <a:stretch>
            <a:fillRect/>
          </a:stretch>
        </p:blipFill>
        <p:spPr>
          <a:xfrm>
            <a:off x="990600" y="1676400"/>
            <a:ext cx="4419600" cy="4498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109084-2B3F-C838-D3CC-CB1218C19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30"/>
          <a:stretch>
            <a:fillRect/>
          </a:stretch>
        </p:blipFill>
        <p:spPr>
          <a:xfrm>
            <a:off x="5715000" y="1676400"/>
            <a:ext cx="5262063" cy="44980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2B78BE-982D-780D-1E12-10CAB57985FF}"/>
              </a:ext>
            </a:extLst>
          </p:cNvPr>
          <p:cNvSpPr txBox="1"/>
          <p:nvPr/>
        </p:nvSpPr>
        <p:spPr>
          <a:xfrm>
            <a:off x="4114800" y="6248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-14: Arduino Uno code </a:t>
            </a:r>
          </a:p>
        </p:txBody>
      </p:sp>
    </p:spTree>
    <p:extLst>
      <p:ext uri="{BB962C8B-B14F-4D97-AF65-F5344CB8AC3E}">
        <p14:creationId xmlns:p14="http://schemas.microsoft.com/office/powerpoint/2010/main" val="322505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7CFD357F-7A55-ACED-2B30-B4E63FF5EE9E}"/>
              </a:ext>
            </a:extLst>
          </p:cNvPr>
          <p:cNvSpPr txBox="1">
            <a:spLocks/>
          </p:cNvSpPr>
          <p:nvPr/>
        </p:nvSpPr>
        <p:spPr>
          <a:xfrm>
            <a:off x="579500" y="304800"/>
            <a:ext cx="8285040" cy="114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3600" b="1" kern="0" dirty="0">
                <a:solidFill>
                  <a:srgbClr val="FF0000"/>
                </a:solidFill>
              </a:rPr>
              <a:t>Raspberry Pi code</a:t>
            </a:r>
            <a:endParaRPr lang="en-US" sz="3600" b="1" kern="0" spc="-1" dirty="0">
              <a:solidFill>
                <a:srgbClr val="FF0000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89744-B2E8-C384-BD57-45E8A132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4553919" cy="4478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C21E3F-C1FD-5DDC-EFAA-72FF4CD97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752599"/>
            <a:ext cx="5403232" cy="44780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F0C3C1-E07C-6E32-4255-4FF640177137}"/>
              </a:ext>
            </a:extLst>
          </p:cNvPr>
          <p:cNvSpPr txBox="1"/>
          <p:nvPr/>
        </p:nvSpPr>
        <p:spPr>
          <a:xfrm>
            <a:off x="4114800" y="6248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-15: Raspberry Pi code </a:t>
            </a:r>
          </a:p>
        </p:txBody>
      </p:sp>
    </p:spTree>
    <p:extLst>
      <p:ext uri="{BB962C8B-B14F-4D97-AF65-F5344CB8AC3E}">
        <p14:creationId xmlns:p14="http://schemas.microsoft.com/office/powerpoint/2010/main" val="1311514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E7DEF62F-1D7D-F125-704B-70ADDEB0AD64}"/>
              </a:ext>
            </a:extLst>
          </p:cNvPr>
          <p:cNvSpPr txBox="1">
            <a:spLocks/>
          </p:cNvSpPr>
          <p:nvPr/>
        </p:nvSpPr>
        <p:spPr>
          <a:xfrm>
            <a:off x="609480" y="304800"/>
            <a:ext cx="8285040" cy="114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3600" b="1" kern="0" dirty="0">
                <a:solidFill>
                  <a:srgbClr val="FF0000"/>
                </a:solidFill>
              </a:rPr>
              <a:t>Arduino and Raspberry Pi working</a:t>
            </a:r>
            <a:endParaRPr lang="en-US" sz="3600" b="1" kern="0" spc="-1" dirty="0">
              <a:solidFill>
                <a:srgbClr val="FF0000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261A3-4D28-6D5B-0B0B-821C5F54F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000"/>
          <a:stretch>
            <a:fillRect/>
          </a:stretch>
        </p:blipFill>
        <p:spPr>
          <a:xfrm>
            <a:off x="609480" y="2057400"/>
            <a:ext cx="5871763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7042D4-FFA8-B1B0-FB75-6CDB0F1E7179}"/>
              </a:ext>
            </a:extLst>
          </p:cNvPr>
          <p:cNvSpPr txBox="1"/>
          <p:nvPr/>
        </p:nvSpPr>
        <p:spPr>
          <a:xfrm>
            <a:off x="838200" y="5486400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-16: </a:t>
            </a:r>
            <a:r>
              <a:rPr lang="en-GB" dirty="0"/>
              <a:t>Arduino Boot Status and Serial Communication Interface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EFF6A6-125A-21D8-DE7D-36C47E167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25" b="80819"/>
          <a:stretch>
            <a:fillRect/>
          </a:stretch>
        </p:blipFill>
        <p:spPr>
          <a:xfrm>
            <a:off x="6858000" y="2971800"/>
            <a:ext cx="4572000" cy="1145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0C535-5AAB-76A3-C1FD-BFD5BA9512E5}"/>
              </a:ext>
            </a:extLst>
          </p:cNvPr>
          <p:cNvSpPr txBox="1"/>
          <p:nvPr/>
        </p:nvSpPr>
        <p:spPr>
          <a:xfrm>
            <a:off x="7106150" y="4191000"/>
            <a:ext cx="407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-17:</a:t>
            </a:r>
            <a:r>
              <a:rPr lang="en-GB" dirty="0"/>
              <a:t>Raspberry Pi Sending the “READY” Command to the Arduino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8029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FAE8A3CD-9497-D506-3744-33FBB4FDC78B}"/>
              </a:ext>
            </a:extLst>
          </p:cNvPr>
          <p:cNvSpPr txBox="1">
            <a:spLocks/>
          </p:cNvSpPr>
          <p:nvPr/>
        </p:nvSpPr>
        <p:spPr>
          <a:xfrm>
            <a:off x="609480" y="304800"/>
            <a:ext cx="8285040" cy="114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3600" b="1" kern="0" dirty="0">
                <a:solidFill>
                  <a:srgbClr val="FF0000"/>
                </a:solidFill>
              </a:rPr>
              <a:t>Arduino and Raspberry Pi working (cont..)</a:t>
            </a:r>
            <a:endParaRPr lang="en-US" sz="3600" b="1" kern="0" spc="-1" dirty="0">
              <a:solidFill>
                <a:srgbClr val="FF0000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7680A-AF97-F13C-BF98-9CFF951EE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6444" b="7778"/>
          <a:stretch>
            <a:fillRect/>
          </a:stretch>
        </p:blipFill>
        <p:spPr>
          <a:xfrm>
            <a:off x="609480" y="1981200"/>
            <a:ext cx="5149910" cy="289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C55163-4298-35DA-8C9E-13FE408850FB}"/>
              </a:ext>
            </a:extLst>
          </p:cNvPr>
          <p:cNvSpPr txBox="1"/>
          <p:nvPr/>
        </p:nvSpPr>
        <p:spPr>
          <a:xfrm>
            <a:off x="744974" y="4876800"/>
            <a:ext cx="4878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-18: Arduino acknowledging READY command and starting line-following operation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16A208-AF41-8953-21F8-FDAD9BA5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0000" r="53823" b="7778"/>
          <a:stretch>
            <a:fillRect/>
          </a:stretch>
        </p:blipFill>
        <p:spPr>
          <a:xfrm>
            <a:off x="6023085" y="1981200"/>
            <a:ext cx="5410200" cy="289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841542-8CF9-0337-9CBF-7BBC876236DC}"/>
              </a:ext>
            </a:extLst>
          </p:cNvPr>
          <p:cNvSpPr txBox="1"/>
          <p:nvPr/>
        </p:nvSpPr>
        <p:spPr>
          <a:xfrm>
            <a:off x="6288724" y="4876799"/>
            <a:ext cx="4878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-19: Arduino detecting plant position and sending PLANT1 signal to Raspberry Pi</a:t>
            </a:r>
          </a:p>
        </p:txBody>
      </p:sp>
    </p:spTree>
    <p:extLst>
      <p:ext uri="{BB962C8B-B14F-4D97-AF65-F5344CB8AC3E}">
        <p14:creationId xmlns:p14="http://schemas.microsoft.com/office/powerpoint/2010/main" val="76578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F9796D04-9687-FE51-7A3A-37572234DF13}"/>
              </a:ext>
            </a:extLst>
          </p:cNvPr>
          <p:cNvSpPr txBox="1">
            <a:spLocks/>
          </p:cNvSpPr>
          <p:nvPr/>
        </p:nvSpPr>
        <p:spPr>
          <a:xfrm>
            <a:off x="609480" y="304800"/>
            <a:ext cx="8285040" cy="114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3600" b="1" kern="0" dirty="0">
                <a:solidFill>
                  <a:srgbClr val="FF0000"/>
                </a:solidFill>
              </a:rPr>
              <a:t>Arduino and Raspberry Pi working (cont..)</a:t>
            </a:r>
            <a:endParaRPr lang="en-US" sz="3600" b="1" kern="0" spc="-1" dirty="0">
              <a:solidFill>
                <a:srgbClr val="FF0000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57FEB2-ACD3-3C74-515F-E5C331397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87" y="1900237"/>
            <a:ext cx="8505825" cy="3057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278C49-C41F-26A1-1EE3-43E42EEA8425}"/>
              </a:ext>
            </a:extLst>
          </p:cNvPr>
          <p:cNvSpPr txBox="1"/>
          <p:nvPr/>
        </p:nvSpPr>
        <p:spPr>
          <a:xfrm>
            <a:off x="1843086" y="5084153"/>
            <a:ext cx="850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-20: </a:t>
            </a:r>
            <a:r>
              <a:rPr lang="en-GB" dirty="0"/>
              <a:t>Raspberry Pi Processing PLANT Signal and Executing Image Capture &amp; Prediction Pipeline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2970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C658BC7D-CC38-CFEF-0109-F764F10C68D1}"/>
              </a:ext>
            </a:extLst>
          </p:cNvPr>
          <p:cNvSpPr txBox="1">
            <a:spLocks/>
          </p:cNvSpPr>
          <p:nvPr/>
        </p:nvSpPr>
        <p:spPr>
          <a:xfrm>
            <a:off x="609480" y="304800"/>
            <a:ext cx="8285040" cy="114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3600" b="1" kern="0" dirty="0">
                <a:solidFill>
                  <a:srgbClr val="FF0000"/>
                </a:solidFill>
              </a:rPr>
              <a:t>Arduino and Raspberry Pi working (cont..)</a:t>
            </a:r>
            <a:endParaRPr lang="en-US" sz="3600" b="1" kern="0" spc="-1" dirty="0">
              <a:solidFill>
                <a:srgbClr val="FF0000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84FDE-86DD-5221-C8A5-42E832797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220" y="1752600"/>
            <a:ext cx="4800600" cy="34060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FFF104-E49E-E9A9-57DA-B03D0021C5BD}"/>
              </a:ext>
            </a:extLst>
          </p:cNvPr>
          <p:cNvSpPr txBox="1"/>
          <p:nvPr/>
        </p:nvSpPr>
        <p:spPr>
          <a:xfrm>
            <a:off x="6512958" y="5196088"/>
            <a:ext cx="4878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-22: </a:t>
            </a:r>
            <a:r>
              <a:rPr lang="en-GB" dirty="0"/>
              <a:t>Raspberry Pi Image Classification Output for Plant Disease Detection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9F9C9A-0882-5442-5175-EC6E712EA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25" y="1790075"/>
            <a:ext cx="4463525" cy="34060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CBA304-9C15-E817-29A3-90EDB5533081}"/>
              </a:ext>
            </a:extLst>
          </p:cNvPr>
          <p:cNvSpPr txBox="1"/>
          <p:nvPr/>
        </p:nvSpPr>
        <p:spPr>
          <a:xfrm>
            <a:off x="1215518" y="5212317"/>
            <a:ext cx="4463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-21: </a:t>
            </a:r>
            <a:r>
              <a:rPr lang="en-GB" dirty="0"/>
              <a:t>Live Detection Window Displaying Health Status of the Plant(for testing)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0127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F71B5-451D-042C-CE86-16F66BAE2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>
            <a:extLst>
              <a:ext uri="{FF2B5EF4-FFF2-40B4-BE49-F238E27FC236}">
                <a16:creationId xmlns:a16="http://schemas.microsoft.com/office/drawing/2014/main" id="{F3D00757-0BCC-0A41-C89A-212A8ABDFD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080" y="365040"/>
            <a:ext cx="8285040" cy="114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IN" sz="3600" b="1" dirty="0">
                <a:solidFill>
                  <a:srgbClr val="FF0000"/>
                </a:solidFill>
                <a:latin typeface="+mj-lt"/>
              </a:rPr>
              <a:t>System Integration Results</a:t>
            </a:r>
            <a:endParaRPr lang="en-US" sz="3600" b="1" strike="noStrike" spc="-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4" name="PlaceHolder 2">
            <a:extLst>
              <a:ext uri="{FF2B5EF4-FFF2-40B4-BE49-F238E27FC236}">
                <a16:creationId xmlns:a16="http://schemas.microsoft.com/office/drawing/2014/main" id="{4D5FDAC5-50B3-790F-394E-27FCD1B611A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400" b="1" dirty="0"/>
              <a:t>Phase 1: Completed Implementation</a:t>
            </a:r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400" b="1" dirty="0"/>
              <a:t>Hardware Integration:</a:t>
            </a:r>
            <a:r>
              <a:rPr lang="en-GB" sz="2400" dirty="0"/>
              <a:t> Finalized mechanical assembly of the 4WD chassis and complete wiring of the dual-controller system.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400" b="1" dirty="0"/>
              <a:t>Model Deployment:</a:t>
            </a:r>
            <a:r>
              <a:rPr lang="en-GB" sz="2400" dirty="0"/>
              <a:t> </a:t>
            </a:r>
            <a:r>
              <a:rPr lang="en-GB" sz="2400" dirty="0" err="1"/>
              <a:t>TFLite</a:t>
            </a:r>
            <a:r>
              <a:rPr lang="en-GB" sz="2400" dirty="0"/>
              <a:t> disease detection model successfully running inference on the Raspberry Pi.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400" b="1" dirty="0"/>
              <a:t>Autonomous Navigation:</a:t>
            </a:r>
            <a:r>
              <a:rPr lang="en-GB" sz="2400" dirty="0"/>
              <a:t> Arduino reliably executing line following and "stop-and-wait" waypoint logic.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400" b="1" dirty="0"/>
              <a:t>Internal Communication:</a:t>
            </a:r>
            <a:r>
              <a:rPr lang="en-GB" sz="2400" dirty="0"/>
              <a:t> Stable UART Serial protocol established between Master (Pi) and Slave (Arduino).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400" b="1" dirty="0"/>
              <a:t>IoT Alert System:</a:t>
            </a:r>
            <a:r>
              <a:rPr lang="en-GB" sz="2400" dirty="0"/>
              <a:t> Real-time SMS notifications triggering correctly via the SIM800 module.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</a:pPr>
            <a:endParaRPr lang="en-US" sz="2400" b="0" strike="noStrike" spc="-1" dirty="0">
              <a:solidFill>
                <a:srgbClr val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0818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866D-472D-B0C8-C6ED-5DF917557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>
                <a:solidFill>
                  <a:srgbClr val="FF0000"/>
                </a:solidFill>
                <a:latin typeface="+mj-lt"/>
              </a:rPr>
              <a:t>Prototype Model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C277D-E785-A0F6-E46A-54A808F30F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3" t="23705" r="12277" b="-446"/>
          <a:stretch>
            <a:fillRect/>
          </a:stretch>
        </p:blipFill>
        <p:spPr>
          <a:xfrm>
            <a:off x="609479" y="2440560"/>
            <a:ext cx="3717965" cy="2741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85FA0-50D2-8B23-E2DB-9AD92DB36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23259" r="3506" b="8904"/>
          <a:stretch>
            <a:fillRect/>
          </a:stretch>
        </p:blipFill>
        <p:spPr>
          <a:xfrm>
            <a:off x="4363730" y="2429674"/>
            <a:ext cx="3745815" cy="2741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72915D-06E5-3607-7692-1A62F7E6C0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9" t="8889" b="23396"/>
          <a:stretch>
            <a:fillRect/>
          </a:stretch>
        </p:blipFill>
        <p:spPr>
          <a:xfrm rot="5400000">
            <a:off x="8462481" y="2136922"/>
            <a:ext cx="2730154" cy="33483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2F06A-8FC1-4020-EDDC-8E3E38A266FD}"/>
              </a:ext>
            </a:extLst>
          </p:cNvPr>
          <p:cNvSpPr txBox="1"/>
          <p:nvPr/>
        </p:nvSpPr>
        <p:spPr>
          <a:xfrm>
            <a:off x="4191000" y="5334000"/>
            <a:ext cx="411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-23: Prototype Model of </a:t>
            </a:r>
            <a:r>
              <a:rPr lang="en-IN" dirty="0" err="1"/>
              <a:t>Agribot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2430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285040" cy="114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br>
              <a:rPr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4000" b="1" strike="noStrike" spc="-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Title of the Project</a:t>
            </a:r>
            <a:br>
              <a:rPr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3600" b="1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9000"/>
          </a:bodyPr>
          <a:lstStyle/>
          <a:p>
            <a:pPr algn="ctr">
              <a:lnSpc>
                <a:spcPct val="100000"/>
              </a:lnSpc>
              <a:spcBef>
                <a:spcPts val="560"/>
              </a:spcBef>
              <a:buNone/>
              <a:tabLst>
                <a:tab pos="0" algn="l"/>
              </a:tabLst>
            </a:pPr>
            <a:r>
              <a:rPr lang="en-GB" sz="2800" b="1" strike="noStrike" spc="-1" dirty="0">
                <a:solidFill>
                  <a:srgbClr val="FF0000"/>
                </a:solidFill>
                <a:latin typeface="Calibri" panose="020F0502020204030204"/>
              </a:rPr>
              <a:t>Design and Development of Autonomous Precision Farming Robot</a:t>
            </a:r>
            <a:endParaRPr lang="en-US" sz="2800" b="0" strike="noStrike" spc="-1" dirty="0">
              <a:solidFill>
                <a:srgbClr val="FF0000"/>
              </a:solidFill>
              <a:latin typeface="Calibri" panose="020F0502020204030204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Arial" panose="020B0604020202020204"/>
              <a:buChar char="•"/>
              <a:tabLst>
                <a:tab pos="0" algn="l"/>
              </a:tabLst>
            </a:pPr>
            <a:r>
              <a:rPr lang="en-GB" sz="2800" b="1" strike="noStrike" spc="-1" dirty="0">
                <a:solidFill>
                  <a:srgbClr val="FF0000"/>
                </a:solidFill>
                <a:latin typeface="Calibri" panose="020F0502020204030204"/>
              </a:rPr>
              <a:t>Supervisor</a:t>
            </a:r>
            <a:endParaRPr lang="en-US" sz="2800" b="0" strike="noStrike" spc="-1" dirty="0">
              <a:solidFill>
                <a:srgbClr val="000000"/>
              </a:solidFill>
              <a:latin typeface="Calibri" panose="020F0502020204030204"/>
            </a:endParaRP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 panose="020B0604020202020204"/>
              <a:buChar char="•"/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000000"/>
                </a:solidFill>
                <a:latin typeface="Calibri" panose="020F0502020204030204"/>
              </a:rPr>
              <a:t>Dr. Kiran Kumar B M</a:t>
            </a:r>
            <a:endParaRPr lang="en-US" sz="2400" b="0" strike="noStrike" spc="-1" dirty="0">
              <a:solidFill>
                <a:srgbClr val="000000"/>
              </a:solidFill>
              <a:latin typeface="Calibri" panose="020F0502020204030204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Arial" panose="020B0604020202020204"/>
              <a:buChar char="•"/>
              <a:tabLst>
                <a:tab pos="0" algn="l"/>
              </a:tabLst>
            </a:pPr>
            <a:r>
              <a:rPr lang="en-GB" sz="2800" b="1" strike="noStrike" spc="-1" dirty="0">
                <a:solidFill>
                  <a:srgbClr val="FF0000"/>
                </a:solidFill>
                <a:latin typeface="Calibri" panose="020F0502020204030204"/>
              </a:rPr>
              <a:t>Place of Work : </a:t>
            </a:r>
            <a:r>
              <a:rPr lang="en-US" sz="2800" b="1" strike="noStrike" spc="-1" dirty="0">
                <a:solidFill>
                  <a:srgbClr val="000000"/>
                </a:solidFill>
                <a:latin typeface="Calibri" panose="020F0502020204030204"/>
              </a:rPr>
              <a:t>RTC, </a:t>
            </a:r>
            <a:r>
              <a:rPr lang="en-US" sz="2800" b="1" strike="noStrike" spc="-1" dirty="0" err="1">
                <a:solidFill>
                  <a:srgbClr val="000000"/>
                </a:solidFill>
                <a:latin typeface="Calibri" panose="020F0502020204030204"/>
              </a:rPr>
              <a:t>Peenya</a:t>
            </a:r>
            <a:endParaRPr lang="en-US" sz="2800" b="0" strike="noStrike" spc="-1" dirty="0">
              <a:solidFill>
                <a:srgbClr val="000000"/>
              </a:solidFill>
              <a:latin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None/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AA51-8B60-4A60-D812-8B982B5E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>
                <a:solidFill>
                  <a:srgbClr val="FF0000"/>
                </a:solidFill>
                <a:latin typeface="+mj-lt"/>
              </a:rPr>
              <a:t>Working Video</a:t>
            </a:r>
          </a:p>
        </p:txBody>
      </p:sp>
      <p:pic>
        <p:nvPicPr>
          <p:cNvPr id="6" name="WhatsApp Video 2025-12-11 at 19.54.12_d623658a">
            <a:hlinkClick r:id="" action="ppaction://media"/>
            <a:extLst>
              <a:ext uri="{FF2B5EF4-FFF2-40B4-BE49-F238E27FC236}">
                <a16:creationId xmlns:a16="http://schemas.microsoft.com/office/drawing/2014/main" id="{ED5D078C-B6EF-1902-1265-9463F811A8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100" y="1752600"/>
            <a:ext cx="80772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1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285040" cy="114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1" strike="noStrike" spc="-1">
                <a:solidFill>
                  <a:srgbClr val="FF0000"/>
                </a:solidFill>
                <a:latin typeface="Calibri Light" panose="020F0302020204030204"/>
              </a:rPr>
              <a:t>Gantt Chart</a:t>
            </a:r>
            <a:endParaRPr lang="en-US" sz="36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graphicFrame>
        <p:nvGraphicFramePr>
          <p:cNvPr id="153" name="Content Placeholder 3"/>
          <p:cNvGraphicFramePr/>
          <p:nvPr>
            <p:extLst>
              <p:ext uri="{D42A27DB-BD31-4B8C-83A1-F6EECF244321}">
                <p14:modId xmlns:p14="http://schemas.microsoft.com/office/powerpoint/2010/main" val="3467116452"/>
              </p:ext>
            </p:extLst>
          </p:nvPr>
        </p:nvGraphicFramePr>
        <p:xfrm>
          <a:off x="838200" y="1447800"/>
          <a:ext cx="10072676" cy="4740429"/>
        </p:xfrm>
        <a:graphic>
          <a:graphicData uri="http://schemas.openxmlformats.org/drawingml/2006/table">
            <a:tbl>
              <a:tblPr/>
              <a:tblGrid>
                <a:gridCol w="1193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7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77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77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7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77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77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77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77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771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771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77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771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6843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04310">
                <a:tc gridSpan="1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900" b="1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Project Work (UG) 16 weeks</a:t>
                      </a:r>
                      <a:endParaRPr lang="en-IN" sz="19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noFill/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Week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3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4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5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6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7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8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9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10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11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12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13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14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15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16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2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300" b="1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Major Activities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 gridSpan="16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3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 Literature survey</a:t>
                      </a:r>
                      <a:endParaRPr lang="en-IN" sz="9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/>
                        </a:rPr>
                        <a:t>e333</a:t>
                      </a:r>
                      <a:endParaRPr lang="en-IN" sz="1300" b="0" strike="noStrike" spc="-1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1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Design and simulation specifications</a:t>
                      </a:r>
                      <a:endParaRPr lang="en-IN" sz="9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6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To design and simulate </a:t>
                      </a:r>
                      <a:endParaRPr lang="en-IN" sz="9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1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IN" sz="900" b="0" strike="noStrike" spc="-1" dirty="0">
                          <a:latin typeface="Arial" panose="020B0604020202020204"/>
                        </a:rPr>
                        <a:t>To design and simulate</a:t>
                      </a: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1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To design and simulate</a:t>
                      </a:r>
                      <a:endParaRPr lang="en-IN" sz="900" b="0" strike="noStrike" spc="-1" dirty="0">
                        <a:latin typeface="+mn-lt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49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Interim</a:t>
                      </a:r>
                      <a:endParaRPr lang="en-IN" sz="900" b="0" strike="noStrike" spc="-1" dirty="0">
                        <a:latin typeface="+mn-lt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64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To verify and compare</a:t>
                      </a:r>
                      <a:endParaRPr lang="en-IN" sz="9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59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  Report</a:t>
                      </a:r>
                      <a:endParaRPr lang="en-IN" sz="9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 </a:t>
                      </a:r>
                      <a:endParaRPr lang="en-IN" sz="1300" b="0" strike="noStrike" spc="-1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11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Presentation</a:t>
                      </a:r>
                      <a:endParaRPr lang="en-IN" sz="900" b="0" strike="noStrike" spc="-1" dirty="0">
                        <a:latin typeface="Arial" panose="020B0604020202020204"/>
                      </a:endParaRPr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560" marR="7560" anchor="b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Up Arrow 3"/>
          <p:cNvSpPr/>
          <p:nvPr/>
        </p:nvSpPr>
        <p:spPr>
          <a:xfrm flipH="1">
            <a:off x="1524000" y="6366259"/>
            <a:ext cx="45719" cy="1246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285040" cy="114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1" strike="noStrike" spc="-1">
                <a:solidFill>
                  <a:srgbClr val="FF0000"/>
                </a:solidFill>
                <a:latin typeface="Calibri Light" panose="020F0302020204030204"/>
              </a:rPr>
              <a:t>References</a:t>
            </a:r>
            <a:endParaRPr lang="en-US" sz="36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3ED131-92EC-225B-32E6-3B9A2E6D4C95}"/>
              </a:ext>
            </a:extLst>
          </p:cNvPr>
          <p:cNvSpPr txBox="1"/>
          <p:nvPr/>
        </p:nvSpPr>
        <p:spPr>
          <a:xfrm>
            <a:off x="834069" y="1676400"/>
            <a:ext cx="1043952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GB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Mohanty, S.P., Hughes, D.P. and </a:t>
            </a:r>
            <a:r>
              <a:rPr lang="en-GB" sz="19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Salathé</a:t>
            </a:r>
            <a:r>
              <a:rPr lang="en-GB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2016. Using deep learning for image-based plant disease detection. </a:t>
            </a:r>
            <a:r>
              <a:rPr lang="en-GB" sz="1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Frontiers in plant science</a:t>
            </a:r>
            <a:r>
              <a:rPr lang="en-GB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1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GB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p.215232.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Ngugi, H.N., Ezugwu, A.E., </a:t>
            </a:r>
            <a:r>
              <a:rPr lang="en-IN" sz="19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Akinyelu</a:t>
            </a:r>
            <a:r>
              <a:rPr lang="en-I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A.A. and </a:t>
            </a:r>
            <a:r>
              <a:rPr lang="en-IN" sz="19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Abualigah</a:t>
            </a:r>
            <a:r>
              <a:rPr lang="en-I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L., 2024. Revolutionizing crop disease detection with computational deep learning: a comprehensive review. </a:t>
            </a:r>
            <a:r>
              <a:rPr lang="en-IN" sz="1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Environmental Monitoring and Assessment</a:t>
            </a:r>
            <a:r>
              <a:rPr lang="en-I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IN" sz="1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196</a:t>
            </a:r>
            <a:r>
              <a:rPr lang="en-I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(3), p.302.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 Mamun, M.R., Ahmed, A.K., </a:t>
            </a:r>
            <a:r>
              <a:rPr lang="en-IN" sz="19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Upoma</a:t>
            </a:r>
            <a:r>
              <a:rPr lang="en-I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S.M., Haque, M.M. and Ashik-E-Rabbani, M., 2025. IoT-enabled solar-powered smart irrigation for precision agriculture. </a:t>
            </a:r>
            <a:r>
              <a:rPr lang="en-IN" sz="1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Agricultural Technology</a:t>
            </a:r>
            <a:r>
              <a:rPr lang="en-I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IN" sz="1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I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p.100773.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Lochan, K., Khan, A., Elsayed, I., Suthar, B., Seneviratne, L. and Hussain, I., 2024. Advancements in precision spraying of agricultural robots: A comprehensive review. </a:t>
            </a:r>
            <a:r>
              <a:rPr lang="en-GB" sz="1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Access</a:t>
            </a:r>
            <a:r>
              <a:rPr lang="en-GB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Mac, T.T., Nguyen, T.D., Dang, H.K., Nguyen, D.T. and Nguyen, X.T., 2024. Intelligent agricultural robotic detection system for greenhouse tomato leaf diseases using soft computing techniques and deep learning. </a:t>
            </a:r>
            <a:r>
              <a:rPr lang="en-IN" sz="1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Scientific Reports</a:t>
            </a:r>
            <a:r>
              <a:rPr lang="en-I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IN" sz="1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  <a:r>
              <a:rPr lang="en-I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(1), p.23887.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Suhag, S., Singh, N., </a:t>
            </a:r>
            <a:r>
              <a:rPr lang="en-IN" sz="19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Jadaun</a:t>
            </a:r>
            <a:r>
              <a:rPr lang="en-I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Johri, P., Shukla, A. and Parashar, N., 2021, June. IoT based soil nutrition and plant disease detection system for smart agriculture. In </a:t>
            </a:r>
            <a:r>
              <a:rPr lang="en-IN" sz="19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2021 10th IEEE international conference on communication systems and network technologies (CSNT)</a:t>
            </a:r>
            <a:r>
              <a:rPr lang="en-I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(pp. 478-483). IEEE.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400" y="1556280"/>
            <a:ext cx="8875800" cy="4615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285040" cy="114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1" strike="noStrike" spc="-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sz="36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 panose="020F0502020204030204"/>
              </a:rPr>
              <a:t>Introduction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 panose="020F0502020204030204"/>
              </a:rPr>
              <a:t>Title and Aim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 panose="020F0502020204030204"/>
              </a:rPr>
              <a:t>Objectives</a:t>
            </a:r>
            <a:endParaRPr lang="en-US" sz="2800" b="0" strike="noStrike" spc="-1" dirty="0">
              <a:solidFill>
                <a:srgbClr val="000000"/>
              </a:solidFill>
              <a:latin typeface="Calibri" panose="020F0502020204030204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 panose="020F0502020204030204"/>
              </a:rPr>
              <a:t>B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 panose="020F0502020204030204"/>
              </a:rPr>
              <a:t>lock Diagram or Concept 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 panose="020F0502020204030204"/>
              </a:rPr>
              <a:t>Outcomes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 panose="020F0502020204030204"/>
              </a:rPr>
              <a:t>Gan</a:t>
            </a:r>
            <a:r>
              <a:rPr lang="en-US" sz="2800" spc="-1" dirty="0">
                <a:solidFill>
                  <a:srgbClr val="000000"/>
                </a:solidFill>
                <a:latin typeface="Calibri" panose="020F0502020204030204"/>
              </a:rPr>
              <a:t>tt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 panose="020F0502020204030204"/>
              </a:rPr>
              <a:t> Chart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 panose="020F0502020204030204"/>
              </a:rPr>
              <a:t>References</a:t>
            </a:r>
          </a:p>
          <a:p>
            <a:pPr>
              <a:lnSpc>
                <a:spcPct val="90000"/>
              </a:lnSpc>
              <a:spcBef>
                <a:spcPts val="1000"/>
              </a:spcBef>
              <a:buNone/>
            </a:pPr>
            <a:endParaRPr lang="en-US" sz="2800" b="0" strike="noStrike" spc="-1" dirty="0">
              <a:solidFill>
                <a:srgbClr val="000000"/>
              </a:solidFill>
              <a:latin typeface="Calibri" panose="020F050202020403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None/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285040" cy="114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1" strike="noStrike" spc="-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US" sz="36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838080" y="1752600"/>
            <a:ext cx="6934320" cy="4423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2900" indent="-342900" algn="just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Calibri" panose="020F0502020204030204"/>
              </a:rPr>
              <a:t>Exotic plants such as dragon fruit, orchids, saffron, poppy flowers and strawberries are highly sensitive and require precise care.</a:t>
            </a:r>
          </a:p>
          <a:p>
            <a:pPr marL="342900" indent="-342900" algn="just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Calibri" panose="020F0502020204030204"/>
              </a:rPr>
              <a:t>Manual monitoring of disease, irrigation, and nutrition is time-consuming and inefficient.</a:t>
            </a:r>
          </a:p>
          <a:p>
            <a:pPr marL="342900" indent="-342900" algn="just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Calibri" panose="020F0502020204030204"/>
              </a:rPr>
              <a:t>The proposed </a:t>
            </a:r>
            <a:r>
              <a:rPr lang="en-GB" sz="2400" spc="-1" dirty="0" err="1">
                <a:solidFill>
                  <a:srgbClr val="000000"/>
                </a:solidFill>
                <a:latin typeface="Calibri" panose="020F0502020204030204"/>
              </a:rPr>
              <a:t>Agri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Calibri" panose="020F0502020204030204"/>
              </a:rPr>
              <a:t>Bot</a:t>
            </a:r>
            <a:r>
              <a:rPr lang="en-GB" sz="2400" b="0" strike="noStrike" spc="-1" dirty="0">
                <a:solidFill>
                  <a:srgbClr val="000000"/>
                </a:solidFill>
                <a:latin typeface="Calibri" panose="020F0502020204030204"/>
              </a:rPr>
              <a:t> automates the process using Pre stored Data, IoT, and solar power.</a:t>
            </a:r>
          </a:p>
          <a:p>
            <a:pPr marL="342900" indent="-342900" algn="just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Calibri" panose="020F0502020204030204"/>
              </a:rPr>
              <a:t>It detects diseased plants, communicates with a control unit, and activates targeted fertilizer delivery only to the affected plant.</a:t>
            </a:r>
            <a:endParaRPr lang="en-US" sz="2400" b="0" strike="noStrike" spc="-1" dirty="0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9950E-BE86-22E3-45F8-445A235A30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09800"/>
            <a:ext cx="2819400" cy="266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F8D627-6FAA-5A9F-350A-4CC76DC104EF}"/>
              </a:ext>
            </a:extLst>
          </p:cNvPr>
          <p:cNvSpPr txBox="1"/>
          <p:nvPr/>
        </p:nvSpPr>
        <p:spPr>
          <a:xfrm>
            <a:off x="8230165" y="4876800"/>
            <a:ext cx="308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-1: Agriculture Rover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943FC-4E49-80E8-261F-946D51B6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33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Literature Review on Agricultural Technologies</a:t>
            </a:r>
            <a:endParaRPr lang="en-IN" sz="33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EAAB01-3DF7-98E1-0D47-0E2257FC1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683544"/>
              </p:ext>
            </p:extLst>
          </p:nvPr>
        </p:nvGraphicFramePr>
        <p:xfrm>
          <a:off x="724139" y="1591015"/>
          <a:ext cx="10743722" cy="5266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887">
                  <a:extLst>
                    <a:ext uri="{9D8B030D-6E8A-4147-A177-3AD203B41FA5}">
                      <a16:colId xmlns:a16="http://schemas.microsoft.com/office/drawing/2014/main" val="236380522"/>
                    </a:ext>
                  </a:extLst>
                </a:gridCol>
                <a:gridCol w="592174">
                  <a:extLst>
                    <a:ext uri="{9D8B030D-6E8A-4147-A177-3AD203B41FA5}">
                      <a16:colId xmlns:a16="http://schemas.microsoft.com/office/drawing/2014/main" val="1998869876"/>
                    </a:ext>
                  </a:extLst>
                </a:gridCol>
                <a:gridCol w="2537887">
                  <a:extLst>
                    <a:ext uri="{9D8B030D-6E8A-4147-A177-3AD203B41FA5}">
                      <a16:colId xmlns:a16="http://schemas.microsoft.com/office/drawing/2014/main" val="1423232075"/>
                    </a:ext>
                  </a:extLst>
                </a:gridCol>
                <a:gridCol w="2537887">
                  <a:extLst>
                    <a:ext uri="{9D8B030D-6E8A-4147-A177-3AD203B41FA5}">
                      <a16:colId xmlns:a16="http://schemas.microsoft.com/office/drawing/2014/main" val="2320166044"/>
                    </a:ext>
                  </a:extLst>
                </a:gridCol>
                <a:gridCol w="2537887">
                  <a:extLst>
                    <a:ext uri="{9D8B030D-6E8A-4147-A177-3AD203B41FA5}">
                      <a16:colId xmlns:a16="http://schemas.microsoft.com/office/drawing/2014/main" val="3713761859"/>
                    </a:ext>
                  </a:extLst>
                </a:gridCol>
              </a:tblGrid>
              <a:tr h="512105">
                <a:tc>
                  <a:txBody>
                    <a:bodyPr/>
                    <a:lstStyle/>
                    <a:p>
                      <a:r>
                        <a:rPr sz="120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Key Findings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Limitations/Gaps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86200"/>
                  </a:ext>
                </a:extLst>
              </a:tr>
              <a:tr h="751036">
                <a:tc>
                  <a:txBody>
                    <a:bodyPr/>
                    <a:lstStyle/>
                    <a:p>
                      <a:r>
                        <a:rPr sz="1200" dirty="0"/>
                        <a:t>Mohanty et al., 'Using Deep Learning for Image-Based Plant Disease Detection' 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CNN trained on 54,306 prestored leaf images for 14 crop species and 26 diseases.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Achieved 99.35% accuracy in identifying diseases from prestored data, enabling effective detection of crop deficiencies.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Limited to controlled images; lacks integration with real-time field mobility or IoT for autonomous response.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63793"/>
                  </a:ext>
                </a:extLst>
              </a:tr>
              <a:tr h="612688">
                <a:tc>
                  <a:txBody>
                    <a:bodyPr/>
                    <a:lstStyle/>
                    <a:p>
                      <a:r>
                        <a:rPr sz="1200" dirty="0"/>
                        <a:t>Ngugi et al., 'Revolutionizing crop disease detection with computational...' 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Review of image processing and ML for diagnosing and severity assessment of crop diseases.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Prestored datasets effectively detect diseases early, supporting precision agriculture.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Most systems are standalone; few address mobile robots for detection and response.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859340"/>
                  </a:ext>
                </a:extLst>
              </a:tr>
              <a:tr h="751036">
                <a:tc>
                  <a:txBody>
                    <a:bodyPr/>
                    <a:lstStyle/>
                    <a:p>
                      <a:r>
                        <a:rPr sz="1200"/>
                        <a:t>Al Mamun et al., 'IoT-enabled solar-powered smart irrigation...' 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IoT sensors for soil moisture monitoring with real-time data-driven irrigation control via wireless networks.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Enables soil-based precision watering and remote monitoring using GSM/wireless, reducing water waste.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Primarily stationary; limited integration with vision systems or high-value crops.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04713"/>
                  </a:ext>
                </a:extLst>
              </a:tr>
              <a:tr h="751036">
                <a:tc>
                  <a:txBody>
                    <a:bodyPr/>
                    <a:lstStyle/>
                    <a:p>
                      <a:r>
                        <a:rPr sz="1200"/>
                        <a:t>Thakur et al., 'An extensive review on agricultural robots...'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Machine vision integration in robots for crop monitoring, including disease spotting.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Vision-enabled robots improve monitoring, but many remain stationary.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Few works on mobile robots combining detection, irrigation, and autonomous fertigation; exotic crops underexplored.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57746"/>
                  </a:ext>
                </a:extLst>
              </a:tr>
              <a:tr h="751036">
                <a:tc>
                  <a:txBody>
                    <a:bodyPr/>
                    <a:lstStyle/>
                    <a:p>
                      <a:r>
                        <a:rPr sz="1200"/>
                        <a:t>Mac et al., 'Intelligent agricultural robotic detection system...' 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Fuzzy control and deep learning for autonomous greenhouse navigation and disease classification via vision.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Mobile robots with vision detect diseases and respond autonomously, outperforming standalone tools.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Limited to general crops; needs research on exotic varieties requiring localized care.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361380"/>
                  </a:ext>
                </a:extLst>
              </a:tr>
              <a:tr h="751036">
                <a:tc>
                  <a:txBody>
                    <a:bodyPr/>
                    <a:lstStyle/>
                    <a:p>
                      <a:r>
                        <a:rPr sz="1200"/>
                        <a:t>S et al., 'Smart Agriculture Robot for Plant Disease Detection...' 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Raspberry Pi-based image processing with IoT for detection and spraying on a mobile robot.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Integrates vision, IoT communication, and automated response, enabling remote monitoring via wireless.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Standalone disease and irrigation focus persists; gaps in comprehensive platforms for high-value crops.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081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348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 idx="4294967295"/>
          </p:nvPr>
        </p:nvSpPr>
        <p:spPr>
          <a:xfrm>
            <a:off x="838080" y="365040"/>
            <a:ext cx="8285040" cy="114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1" strike="noStrike" spc="-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Literature Survey </a:t>
            </a:r>
            <a:endParaRPr lang="en-US" sz="36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idx="4294967295"/>
          </p:nvPr>
        </p:nvSpPr>
        <p:spPr>
          <a:xfrm>
            <a:off x="838080" y="1825560"/>
            <a:ext cx="55627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2900" indent="-342900" algn="just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processing models based on prestored data have proven effective in detecting crop diseases and deficiencies.</a:t>
            </a:r>
          </a:p>
          <a:p>
            <a:pPr marL="342900" indent="-342900" algn="just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IoT-enabled irrigation systems allow soil-based precision watering.</a:t>
            </a:r>
          </a:p>
          <a:p>
            <a:pPr marL="342900" indent="-342900" algn="just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GSM and wireless networks enable remote agricultural monitoring.</a:t>
            </a:r>
          </a:p>
          <a:p>
            <a:pPr marL="342900" indent="-342900" algn="just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Vision systems are being integrated into robots for agricultural applications.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Calibri" panose="020F0502020204030204"/>
            </a:endParaRPr>
          </a:p>
          <a:p>
            <a:pPr algn="l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/>
              </a:rPr>
              <a:t> </a:t>
            </a: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0B30F-1392-78B6-CD9D-7CCDEBBF58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057400"/>
            <a:ext cx="3276600" cy="3276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2B8D04-9E97-0589-79FA-BD7A65B98803}"/>
              </a:ext>
            </a:extLst>
          </p:cNvPr>
          <p:cNvSpPr txBox="1"/>
          <p:nvPr/>
        </p:nvSpPr>
        <p:spPr>
          <a:xfrm>
            <a:off x="6858000" y="5503127"/>
            <a:ext cx="399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Figure-2: </a:t>
            </a:r>
            <a:r>
              <a:rPr lang="en-IN" dirty="0" err="1"/>
              <a:t>Agribot</a:t>
            </a:r>
            <a:r>
              <a:rPr lang="en-IN" dirty="0"/>
              <a:t> detecting diseases  </a:t>
            </a:r>
          </a:p>
        </p:txBody>
      </p:sp>
    </p:spTree>
    <p:extLst>
      <p:ext uri="{BB962C8B-B14F-4D97-AF65-F5344CB8AC3E}">
        <p14:creationId xmlns:p14="http://schemas.microsoft.com/office/powerpoint/2010/main" val="479124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 idx="4294967295"/>
          </p:nvPr>
        </p:nvSpPr>
        <p:spPr>
          <a:xfrm>
            <a:off x="838080" y="365040"/>
            <a:ext cx="8285040" cy="114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1" strike="noStrike" spc="-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Literature Survey</a:t>
            </a:r>
            <a:endParaRPr lang="en-US" sz="36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idx="4294967295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2900" indent="-342900" algn="just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Calibri" panose="020F0502020204030204"/>
              </a:rPr>
              <a:t>Existing systems for disease detection and irrigation are mostly standalone or stationary.</a:t>
            </a:r>
          </a:p>
          <a:p>
            <a:pPr marL="342900" indent="-342900" algn="just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Calibri" panose="020F0502020204030204"/>
              </a:rPr>
              <a:t>Few works address mobile robots capable of both detection and autonomous response.</a:t>
            </a:r>
          </a:p>
          <a:p>
            <a:pPr marL="342900" indent="-342900" algn="just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Calibri" panose="020F0502020204030204"/>
              </a:rPr>
              <a:t>There is limited research focused on exotic or high-value crops, which require more precise and localized care.</a:t>
            </a:r>
          </a:p>
          <a:p>
            <a:pPr marL="342900" indent="-342900" algn="just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Calibri" panose="020F0502020204030204"/>
              </a:rPr>
              <a:t>The proposed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Calibri" panose="020F0502020204030204"/>
              </a:rPr>
              <a:t>LandBot</a:t>
            </a:r>
            <a:r>
              <a:rPr lang="en-GB" sz="2400" b="0" strike="noStrike" spc="-1" dirty="0">
                <a:solidFill>
                  <a:srgbClr val="000000"/>
                </a:solidFill>
                <a:latin typeface="Calibri" panose="020F0502020204030204"/>
              </a:rPr>
              <a:t> combines Pre stored Data , IoT communication, and automated fertigation in one integrated platform.</a:t>
            </a:r>
            <a:endParaRPr lang="en-US" sz="2400" b="0" strike="noStrike" spc="-1" dirty="0">
              <a:solidFill>
                <a:srgbClr val="000000"/>
              </a:solidFill>
              <a:latin typeface="Calibri" panose="020F0502020204030204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en-US" sz="2200" b="0" strike="noStrike" spc="-1" dirty="0">
                <a:solidFill>
                  <a:srgbClr val="000000"/>
                </a:solidFill>
                <a:latin typeface="Calibri" panose="020F0502020204030204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/>
              </a:rPr>
              <a:t> </a:t>
            </a: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263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00100" y="1219200"/>
            <a:ext cx="10591800" cy="3828715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US" sz="2400" b="1" strike="noStrike" spc="-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Title : </a:t>
            </a:r>
            <a:r>
              <a:rPr lang="en-GB" sz="24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and Development of Autonomous Precision Farming Robot</a:t>
            </a:r>
            <a:br>
              <a:rPr lang="en-GB" sz="24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4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4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spc="-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Aim</a:t>
            </a:r>
            <a:r>
              <a:rPr lang="en-US" sz="2400" b="1" strike="noStrike" spc="-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design and develop a </a:t>
            </a:r>
            <a:r>
              <a:rPr lang="en-GB" sz="24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Autonomous Precision Farming Robot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utilizes prestored data and IoT technologies to detect plant diseases in exotic crops and enable targeted fertilizer application through individual solenoid valve control.</a:t>
            </a:r>
            <a:br>
              <a:rPr lang="en-IN" sz="2400" b="1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400" strike="noStrike" spc="-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</TotalTime>
  <Words>2110</Words>
  <Application>Microsoft Office PowerPoint</Application>
  <PresentationFormat>Widescreen</PresentationFormat>
  <Paragraphs>292</Paragraphs>
  <Slides>33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Calibri </vt:lpstr>
      <vt:lpstr>Calibri Light</vt:lpstr>
      <vt:lpstr>Symbol</vt:lpstr>
      <vt:lpstr>Times New Roman</vt:lpstr>
      <vt:lpstr>Wingdings</vt:lpstr>
      <vt:lpstr>Office Theme</vt:lpstr>
      <vt:lpstr>Office Theme</vt:lpstr>
      <vt:lpstr>Office Theme</vt:lpstr>
      <vt:lpstr>Design and Development of Autonomous Precision Farming Robot</vt:lpstr>
      <vt:lpstr>Group Details</vt:lpstr>
      <vt:lpstr>  Title of the Project  </vt:lpstr>
      <vt:lpstr>Outline</vt:lpstr>
      <vt:lpstr>Introduction</vt:lpstr>
      <vt:lpstr>Literature Review on Agricultural Technologies</vt:lpstr>
      <vt:lpstr> Literature Survey </vt:lpstr>
      <vt:lpstr>Literature Survey</vt:lpstr>
      <vt:lpstr>Title : Design and Development of Autonomous Precision Farming Robot   Aim: To design and develop a Autonomous Precision Farming Robot that utilizes prestored data and IoT technologies to detect plant diseases in exotic crops and enable targeted fertilizer application through individual solenoid valve control. </vt:lpstr>
      <vt:lpstr>Objectives</vt:lpstr>
      <vt:lpstr>Objectives</vt:lpstr>
      <vt:lpstr>Working concept</vt:lpstr>
      <vt:lpstr>Block Diagram</vt:lpstr>
      <vt:lpstr>PowerPoint Presentation</vt:lpstr>
      <vt:lpstr>Dataset separation Into Four Classes </vt:lpstr>
      <vt:lpstr>Three Main Diseases </vt:lpstr>
      <vt:lpstr>Trained Model Results</vt:lpstr>
      <vt:lpstr>Hardware Implementation</vt:lpstr>
      <vt:lpstr>Circuit Design For AgriBot</vt:lpstr>
      <vt:lpstr>  Navigation Logic (Arduino)</vt:lpstr>
      <vt:lpstr>Vision &amp; Intelligence (Raspberry Pi)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Integration Results</vt:lpstr>
      <vt:lpstr>Prototype Model </vt:lpstr>
      <vt:lpstr>Working Video</vt:lpstr>
      <vt:lpstr>Gantt Chart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R.BHARANI BHUSHAN</cp:lastModifiedBy>
  <cp:revision>148</cp:revision>
  <dcterms:created xsi:type="dcterms:W3CDTF">2021-10-27T08:40:00Z</dcterms:created>
  <dcterms:modified xsi:type="dcterms:W3CDTF">2025-12-11T14:27:52Z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13</vt:i4>
  </property>
  <property fmtid="{D5CDD505-2E9C-101B-9397-08002B2CF9AE}" pid="4" name="ICV">
    <vt:lpwstr>D57B866B6A774E5A811563820860B1C6</vt:lpwstr>
  </property>
  <property fmtid="{D5CDD505-2E9C-101B-9397-08002B2CF9AE}" pid="5" name="KSOProductBuildVer">
    <vt:lpwstr>1033-11.2.0.11440</vt:lpwstr>
  </property>
</Properties>
</file>